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350" r:id="rId3"/>
    <p:sldId id="351" r:id="rId4"/>
    <p:sldId id="352" r:id="rId5"/>
    <p:sldId id="345" r:id="rId6"/>
    <p:sldId id="346" r:id="rId7"/>
    <p:sldId id="347" r:id="rId8"/>
    <p:sldId id="348" r:id="rId9"/>
    <p:sldId id="349" r:id="rId10"/>
    <p:sldId id="340" r:id="rId11"/>
    <p:sldId id="341" r:id="rId12"/>
    <p:sldId id="342" r:id="rId13"/>
    <p:sldId id="343" r:id="rId14"/>
    <p:sldId id="344"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 id="328" r:id="rId43"/>
    <p:sldId id="329" r:id="rId44"/>
    <p:sldId id="330" r:id="rId45"/>
    <p:sldId id="331" r:id="rId46"/>
    <p:sldId id="332" r:id="rId47"/>
    <p:sldId id="333" r:id="rId48"/>
    <p:sldId id="334" r:id="rId49"/>
    <p:sldId id="335" r:id="rId50"/>
    <p:sldId id="336" r:id="rId51"/>
    <p:sldId id="337" r:id="rId52"/>
    <p:sldId id="338" r:id="rId53"/>
    <p:sldId id="339" r:id="rId54"/>
    <p:sldId id="276"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1" hangingPunct="1">
      <a:defRPr kern="1200">
        <a:solidFill>
          <a:schemeClr val="tx1"/>
        </a:solidFill>
        <a:latin typeface="Arial" panose="020B0604020202020204" pitchFamily="34" charset="0"/>
        <a:ea typeface="+mn-ea"/>
        <a:cs typeface="+mn-cs"/>
      </a:defRPr>
    </a:lvl6pPr>
    <a:lvl7pPr marL="2743200" algn="l" defTabSz="914400" rtl="0" eaLnBrk="1" latinLnBrk="1" hangingPunct="1">
      <a:defRPr kern="1200">
        <a:solidFill>
          <a:schemeClr val="tx1"/>
        </a:solidFill>
        <a:latin typeface="Arial" panose="020B0604020202020204" pitchFamily="34" charset="0"/>
        <a:ea typeface="+mn-ea"/>
        <a:cs typeface="+mn-cs"/>
      </a:defRPr>
    </a:lvl7pPr>
    <a:lvl8pPr marL="3200400" algn="l" defTabSz="914400" rtl="0" eaLnBrk="1" latinLnBrk="1" hangingPunct="1">
      <a:defRPr kern="1200">
        <a:solidFill>
          <a:schemeClr val="tx1"/>
        </a:solidFill>
        <a:latin typeface="Arial" panose="020B0604020202020204" pitchFamily="34" charset="0"/>
        <a:ea typeface="+mn-ea"/>
        <a:cs typeface="+mn-cs"/>
      </a:defRPr>
    </a:lvl8pPr>
    <a:lvl9pPr marL="3657600" algn="l" defTabSz="914400" rtl="0" eaLnBrk="1" latinLnBrk="1"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815B"/>
    <a:srgbClr val="000000"/>
    <a:srgbClr val="DDDDDD"/>
    <a:srgbClr val="C0C0C0"/>
    <a:srgbClr val="EAEAEA"/>
    <a:srgbClr val="CC0000"/>
    <a:srgbClr val="46ACAE"/>
    <a:srgbClr val="7EA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보통 스타일 3 - 강조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보통 스타일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autoAdjust="0"/>
  </p:normalViewPr>
  <p:slideViewPr>
    <p:cSldViewPr>
      <p:cViewPr varScale="1">
        <p:scale>
          <a:sx n="112" d="100"/>
          <a:sy n="112" d="100"/>
        </p:scale>
        <p:origin x="85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E60752-D55C-4CF8-A38F-B0A249CD07C0}" type="datetimeFigureOut">
              <a:rPr lang="ko-KR" altLang="en-US" smtClean="0"/>
              <a:t>2018-10-04</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408A8-CBA0-4FDB-B598-1C057B9AF23A}" type="slidenum">
              <a:rPr lang="ko-KR" altLang="en-US" smtClean="0"/>
              <a:t>‹#›</a:t>
            </a:fld>
            <a:endParaRPr lang="ko-KR" altLang="en-US"/>
          </a:p>
        </p:txBody>
      </p:sp>
    </p:spTree>
    <p:extLst>
      <p:ext uri="{BB962C8B-B14F-4D97-AF65-F5344CB8AC3E}">
        <p14:creationId xmlns:p14="http://schemas.microsoft.com/office/powerpoint/2010/main" val="61373946"/>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4358EBBC-5183-48C1-B5B6-92CABF70C022}" type="slidenum">
              <a:rPr lang="ko-KR" altLang="en-US" smtClean="0"/>
              <a:t>31</a:t>
            </a:fld>
            <a:endParaRPr lang="ko-KR" altLang="en-US"/>
          </a:p>
        </p:txBody>
      </p:sp>
    </p:spTree>
    <p:extLst>
      <p:ext uri="{BB962C8B-B14F-4D97-AF65-F5344CB8AC3E}">
        <p14:creationId xmlns:p14="http://schemas.microsoft.com/office/powerpoint/2010/main" val="2325374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19400" y="3365500"/>
            <a:ext cx="6019800" cy="596900"/>
          </a:xfrm>
        </p:spPr>
        <p:txBody>
          <a:bodyPr/>
          <a:lstStyle>
            <a:lvl1pPr>
              <a:defRPr sz="3600"/>
            </a:lvl1pPr>
          </a:lstStyle>
          <a:p>
            <a:pPr lvl="0"/>
            <a:r>
              <a:rPr lang="ko-KR" altLang="en-US" noProof="0" smtClean="0"/>
              <a:t>마스터 제목 스타일 편집</a:t>
            </a:r>
            <a:endParaRPr lang="en-US" altLang="ko-KR" noProof="0" smtClean="0"/>
          </a:p>
        </p:txBody>
      </p:sp>
      <p:sp>
        <p:nvSpPr>
          <p:cNvPr id="3075" name="Rectangle 3"/>
          <p:cNvSpPr>
            <a:spLocks noGrp="1" noChangeArrowheads="1"/>
          </p:cNvSpPr>
          <p:nvPr>
            <p:ph type="subTitle" idx="1"/>
          </p:nvPr>
        </p:nvSpPr>
        <p:spPr>
          <a:xfrm>
            <a:off x="2819400" y="2743200"/>
            <a:ext cx="5715000" cy="533400"/>
          </a:xfrm>
        </p:spPr>
        <p:txBody>
          <a:bodyPr/>
          <a:lstStyle>
            <a:lvl1pPr marL="0" indent="0">
              <a:buFont typeface="Wingdings" panose="05000000000000000000" pitchFamily="2" charset="2"/>
              <a:buNone/>
              <a:defRPr sz="1800" b="0">
                <a:solidFill>
                  <a:schemeClr val="tx1"/>
                </a:solidFill>
              </a:defRPr>
            </a:lvl1pPr>
          </a:lstStyle>
          <a:p>
            <a:pPr lvl="0"/>
            <a:r>
              <a:rPr lang="ko-KR" altLang="en-US" noProof="0" smtClean="0"/>
              <a:t>마스터 부제목 스타일 편집</a:t>
            </a:r>
            <a:endParaRPr lang="en-US" altLang="ko-KR" noProof="0" smtClean="0"/>
          </a:p>
        </p:txBody>
      </p:sp>
      <p:sp>
        <p:nvSpPr>
          <p:cNvPr id="3076" name="Rectangle 4"/>
          <p:cNvSpPr>
            <a:spLocks noGrp="1" noChangeArrowheads="1"/>
          </p:cNvSpPr>
          <p:nvPr>
            <p:ph type="dt" sz="half" idx="2"/>
          </p:nvPr>
        </p:nvSpPr>
        <p:spPr>
          <a:xfrm>
            <a:off x="457200" y="6477000"/>
            <a:ext cx="2133600" cy="244475"/>
          </a:xfrm>
        </p:spPr>
        <p:txBody>
          <a:bodyPr/>
          <a:lstStyle>
            <a:lvl1pPr>
              <a:defRPr sz="1200">
                <a:latin typeface="Arial" panose="020B0604020202020204" pitchFamily="34" charset="0"/>
                <a:ea typeface="굴림" panose="020B0600000101010101" pitchFamily="50" charset="-127"/>
              </a:defRPr>
            </a:lvl1pPr>
          </a:lstStyle>
          <a:p>
            <a:endParaRPr lang="en-US" altLang="ko-KR"/>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200">
                <a:latin typeface="Arial" panose="020B0604020202020204" pitchFamily="34" charset="0"/>
              </a:defRPr>
            </a:lvl1pPr>
          </a:lstStyle>
          <a:p>
            <a:endParaRPr lang="en-US" altLang="ko-KR"/>
          </a:p>
        </p:txBody>
      </p:sp>
      <p:sp>
        <p:nvSpPr>
          <p:cNvPr id="3078" name="Rectangle 6"/>
          <p:cNvSpPr>
            <a:spLocks noGrp="1" noChangeArrowheads="1"/>
          </p:cNvSpPr>
          <p:nvPr>
            <p:ph type="sldNum" sz="quarter" idx="4"/>
          </p:nvPr>
        </p:nvSpPr>
        <p:spPr>
          <a:xfrm>
            <a:off x="6553200" y="6477000"/>
            <a:ext cx="2133600" cy="244475"/>
          </a:xfrm>
        </p:spPr>
        <p:txBody>
          <a:bodyPr/>
          <a:lstStyle>
            <a:lvl1pPr>
              <a:defRPr sz="1200">
                <a:latin typeface="Arial" panose="020B0604020202020204" pitchFamily="34" charset="0"/>
              </a:defRPr>
            </a:lvl1pPr>
          </a:lstStyle>
          <a:p>
            <a:fld id="{FDC1C60F-E7D6-4B20-B743-E2BCE9735958}" type="slidenum">
              <a:rPr lang="en-US" altLang="ko-KR"/>
              <a:pPr/>
              <a:t>‹#›</a:t>
            </a:fld>
            <a:endParaRPr lang="en-US" altLang="ko-KR"/>
          </a:p>
        </p:txBody>
      </p:sp>
      <p:sp>
        <p:nvSpPr>
          <p:cNvPr id="3086" name="Text Box 14"/>
          <p:cNvSpPr txBox="1">
            <a:spLocks noChangeArrowheads="1"/>
          </p:cNvSpPr>
          <p:nvPr/>
        </p:nvSpPr>
        <p:spPr bwMode="gray">
          <a:xfrm>
            <a:off x="7239000" y="0"/>
            <a:ext cx="1536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2400" b="1" i="1">
                <a:solidFill>
                  <a:srgbClr val="CC0000"/>
                </a:solidFill>
                <a:latin typeface="Verdana" panose="020B0604030504040204" pitchFamily="34" charset="0"/>
                <a:ea typeface="굴림" panose="020B0600000101010101" pitchFamily="50" charset="-127"/>
              </a:rPr>
              <a:t>LOGO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endParaRPr lang="ko-KR" altLang="ko-KR"/>
          </a:p>
        </p:txBody>
      </p:sp>
      <p:sp>
        <p:nvSpPr>
          <p:cNvPr id="5" name="바닥글 개체 틀 4"/>
          <p:cNvSpPr>
            <a:spLocks noGrp="1"/>
          </p:cNvSpPr>
          <p:nvPr>
            <p:ph type="ftr" sz="quarter" idx="11"/>
          </p:nvPr>
        </p:nvSpPr>
        <p:spPr/>
        <p:txBody>
          <a:bodyPr/>
          <a:lstStyle>
            <a:lvl1pPr>
              <a:defRPr/>
            </a:lvl1pPr>
          </a:lstStyle>
          <a:p>
            <a:r>
              <a:rPr lang="en-US" altLang="ko-KR"/>
              <a:t>Company Logo</a:t>
            </a:r>
          </a:p>
        </p:txBody>
      </p:sp>
      <p:sp>
        <p:nvSpPr>
          <p:cNvPr id="6" name="슬라이드 번호 개체 틀 5"/>
          <p:cNvSpPr>
            <a:spLocks noGrp="1"/>
          </p:cNvSpPr>
          <p:nvPr>
            <p:ph type="sldNum" sz="quarter" idx="12"/>
          </p:nvPr>
        </p:nvSpPr>
        <p:spPr/>
        <p:txBody>
          <a:bodyPr/>
          <a:lstStyle>
            <a:lvl1pPr>
              <a:defRPr/>
            </a:lvl1pPr>
          </a:lstStyle>
          <a:p>
            <a:fld id="{10888A89-8D01-4D97-A1AF-7623616A3B60}" type="slidenum">
              <a:rPr lang="en-US" altLang="ko-KR"/>
              <a:pPr/>
              <a:t>‹#›</a:t>
            </a:fld>
            <a:endParaRPr lang="en-US" altLang="ko-KR"/>
          </a:p>
        </p:txBody>
      </p:sp>
    </p:spTree>
    <p:extLst>
      <p:ext uri="{BB962C8B-B14F-4D97-AF65-F5344CB8AC3E}">
        <p14:creationId xmlns:p14="http://schemas.microsoft.com/office/powerpoint/2010/main" val="4155461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533400"/>
            <a:ext cx="2057400" cy="57150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533400"/>
            <a:ext cx="6019800" cy="57150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endParaRPr lang="ko-KR" altLang="ko-KR"/>
          </a:p>
        </p:txBody>
      </p:sp>
      <p:sp>
        <p:nvSpPr>
          <p:cNvPr id="5" name="바닥글 개체 틀 4"/>
          <p:cNvSpPr>
            <a:spLocks noGrp="1"/>
          </p:cNvSpPr>
          <p:nvPr>
            <p:ph type="ftr" sz="quarter" idx="11"/>
          </p:nvPr>
        </p:nvSpPr>
        <p:spPr/>
        <p:txBody>
          <a:bodyPr/>
          <a:lstStyle>
            <a:lvl1pPr>
              <a:defRPr/>
            </a:lvl1pPr>
          </a:lstStyle>
          <a:p>
            <a:r>
              <a:rPr lang="en-US" altLang="ko-KR"/>
              <a:t>Company Logo</a:t>
            </a:r>
          </a:p>
        </p:txBody>
      </p:sp>
      <p:sp>
        <p:nvSpPr>
          <p:cNvPr id="6" name="슬라이드 번호 개체 틀 5"/>
          <p:cNvSpPr>
            <a:spLocks noGrp="1"/>
          </p:cNvSpPr>
          <p:nvPr>
            <p:ph type="sldNum" sz="quarter" idx="12"/>
          </p:nvPr>
        </p:nvSpPr>
        <p:spPr/>
        <p:txBody>
          <a:bodyPr/>
          <a:lstStyle>
            <a:lvl1pPr>
              <a:defRPr/>
            </a:lvl1pPr>
          </a:lstStyle>
          <a:p>
            <a:fld id="{18E867E6-D9DC-4413-AF11-3FAAEC03E405}" type="slidenum">
              <a:rPr lang="en-US" altLang="ko-KR"/>
              <a:pPr/>
              <a:t>‹#›</a:t>
            </a:fld>
            <a:endParaRPr lang="en-US" altLang="ko-KR"/>
          </a:p>
        </p:txBody>
      </p:sp>
    </p:spTree>
    <p:extLst>
      <p:ext uri="{BB962C8B-B14F-4D97-AF65-F5344CB8AC3E}">
        <p14:creationId xmlns:p14="http://schemas.microsoft.com/office/powerpoint/2010/main" val="2577879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457200" y="533400"/>
            <a:ext cx="7696200" cy="563563"/>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457200" y="1447800"/>
            <a:ext cx="8229600" cy="4800600"/>
          </a:xfrm>
        </p:spPr>
        <p:txBody>
          <a:bodyPr/>
          <a:lstStyle/>
          <a:p>
            <a:r>
              <a:rPr lang="ko-KR" altLang="en-US" smtClean="0"/>
              <a:t>표를 추가하려면 아이콘을 클릭하십시오</a:t>
            </a:r>
            <a:endParaRPr lang="ko-KR" altLang="en-US"/>
          </a:p>
        </p:txBody>
      </p:sp>
      <p:sp>
        <p:nvSpPr>
          <p:cNvPr id="4" name="날짜 개체 틀 3"/>
          <p:cNvSpPr>
            <a:spLocks noGrp="1"/>
          </p:cNvSpPr>
          <p:nvPr>
            <p:ph type="dt" sz="half" idx="10"/>
          </p:nvPr>
        </p:nvSpPr>
        <p:spPr>
          <a:xfrm>
            <a:off x="457200" y="6556375"/>
            <a:ext cx="2133600" cy="244475"/>
          </a:xfrm>
        </p:spPr>
        <p:txBody>
          <a:bodyPr/>
          <a:lstStyle>
            <a:lvl1pPr>
              <a:defRPr/>
            </a:lvl1pPr>
          </a:lstStyle>
          <a:p>
            <a:endParaRPr lang="ko-KR" altLang="ko-KR"/>
          </a:p>
        </p:txBody>
      </p:sp>
      <p:sp>
        <p:nvSpPr>
          <p:cNvPr id="5" name="바닥글 개체 틀 4"/>
          <p:cNvSpPr>
            <a:spLocks noGrp="1"/>
          </p:cNvSpPr>
          <p:nvPr>
            <p:ph type="ftr" sz="quarter" idx="11"/>
          </p:nvPr>
        </p:nvSpPr>
        <p:spPr>
          <a:xfrm>
            <a:off x="7162800" y="152400"/>
            <a:ext cx="1752600" cy="228600"/>
          </a:xfrm>
        </p:spPr>
        <p:txBody>
          <a:bodyPr/>
          <a:lstStyle>
            <a:lvl1pPr>
              <a:defRPr/>
            </a:lvl1pPr>
          </a:lstStyle>
          <a:p>
            <a:r>
              <a:rPr lang="en-US" altLang="ko-KR"/>
              <a:t>Company Logo</a:t>
            </a:r>
          </a:p>
        </p:txBody>
      </p:sp>
      <p:sp>
        <p:nvSpPr>
          <p:cNvPr id="6" name="슬라이드 번호 개체 틀 5"/>
          <p:cNvSpPr>
            <a:spLocks noGrp="1"/>
          </p:cNvSpPr>
          <p:nvPr>
            <p:ph type="sldNum" sz="quarter" idx="12"/>
          </p:nvPr>
        </p:nvSpPr>
        <p:spPr>
          <a:xfrm>
            <a:off x="3429000" y="6556375"/>
            <a:ext cx="2133600" cy="244475"/>
          </a:xfrm>
        </p:spPr>
        <p:txBody>
          <a:bodyPr/>
          <a:lstStyle>
            <a:lvl1pPr>
              <a:defRPr/>
            </a:lvl1pPr>
          </a:lstStyle>
          <a:p>
            <a:fld id="{C4009AE6-F48C-467B-817D-7CD5EECF4D3F}" type="slidenum">
              <a:rPr lang="en-US" altLang="ko-KR"/>
              <a:pPr/>
              <a:t>‹#›</a:t>
            </a:fld>
            <a:endParaRPr lang="en-US" altLang="ko-KR"/>
          </a:p>
        </p:txBody>
      </p:sp>
    </p:spTree>
    <p:extLst>
      <p:ext uri="{BB962C8B-B14F-4D97-AF65-F5344CB8AC3E}">
        <p14:creationId xmlns:p14="http://schemas.microsoft.com/office/powerpoint/2010/main" val="138697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endParaRPr lang="ko-KR" altLang="ko-KR"/>
          </a:p>
        </p:txBody>
      </p:sp>
      <p:sp>
        <p:nvSpPr>
          <p:cNvPr id="5" name="바닥글 개체 틀 4"/>
          <p:cNvSpPr>
            <a:spLocks noGrp="1"/>
          </p:cNvSpPr>
          <p:nvPr>
            <p:ph type="ftr" sz="quarter" idx="11"/>
          </p:nvPr>
        </p:nvSpPr>
        <p:spPr/>
        <p:txBody>
          <a:bodyPr/>
          <a:lstStyle>
            <a:lvl1pPr>
              <a:defRPr/>
            </a:lvl1pPr>
          </a:lstStyle>
          <a:p>
            <a:r>
              <a:rPr lang="en-US" altLang="ko-KR"/>
              <a:t>Company Logo</a:t>
            </a:r>
          </a:p>
        </p:txBody>
      </p:sp>
      <p:sp>
        <p:nvSpPr>
          <p:cNvPr id="6" name="슬라이드 번호 개체 틀 5"/>
          <p:cNvSpPr>
            <a:spLocks noGrp="1"/>
          </p:cNvSpPr>
          <p:nvPr>
            <p:ph type="sldNum" sz="quarter" idx="12"/>
          </p:nvPr>
        </p:nvSpPr>
        <p:spPr/>
        <p:txBody>
          <a:bodyPr/>
          <a:lstStyle>
            <a:lvl1pPr>
              <a:defRPr/>
            </a:lvl1pPr>
          </a:lstStyle>
          <a:p>
            <a:fld id="{5F9229DD-EEC8-4F06-8ED4-2CB798D0E560}" type="slidenum">
              <a:rPr lang="en-US" altLang="ko-KR"/>
              <a:pPr/>
              <a:t>‹#›</a:t>
            </a:fld>
            <a:endParaRPr lang="en-US" altLang="ko-KR"/>
          </a:p>
        </p:txBody>
      </p:sp>
    </p:spTree>
    <p:extLst>
      <p:ext uri="{BB962C8B-B14F-4D97-AF65-F5344CB8AC3E}">
        <p14:creationId xmlns:p14="http://schemas.microsoft.com/office/powerpoint/2010/main" val="21389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endParaRPr lang="ko-KR" altLang="ko-KR"/>
          </a:p>
        </p:txBody>
      </p:sp>
      <p:sp>
        <p:nvSpPr>
          <p:cNvPr id="5" name="바닥글 개체 틀 4"/>
          <p:cNvSpPr>
            <a:spLocks noGrp="1"/>
          </p:cNvSpPr>
          <p:nvPr>
            <p:ph type="ftr" sz="quarter" idx="11"/>
          </p:nvPr>
        </p:nvSpPr>
        <p:spPr/>
        <p:txBody>
          <a:bodyPr/>
          <a:lstStyle>
            <a:lvl1pPr>
              <a:defRPr/>
            </a:lvl1pPr>
          </a:lstStyle>
          <a:p>
            <a:r>
              <a:rPr lang="en-US" altLang="ko-KR"/>
              <a:t>Company Logo</a:t>
            </a:r>
          </a:p>
        </p:txBody>
      </p:sp>
      <p:sp>
        <p:nvSpPr>
          <p:cNvPr id="6" name="슬라이드 번호 개체 틀 5"/>
          <p:cNvSpPr>
            <a:spLocks noGrp="1"/>
          </p:cNvSpPr>
          <p:nvPr>
            <p:ph type="sldNum" sz="quarter" idx="12"/>
          </p:nvPr>
        </p:nvSpPr>
        <p:spPr/>
        <p:txBody>
          <a:bodyPr/>
          <a:lstStyle>
            <a:lvl1pPr>
              <a:defRPr/>
            </a:lvl1pPr>
          </a:lstStyle>
          <a:p>
            <a:fld id="{8A45DD2E-40DA-4282-A5CD-B2906AF2E88E}" type="slidenum">
              <a:rPr lang="en-US" altLang="ko-KR"/>
              <a:pPr/>
              <a:t>‹#›</a:t>
            </a:fld>
            <a:endParaRPr lang="en-US" altLang="ko-KR"/>
          </a:p>
        </p:txBody>
      </p:sp>
    </p:spTree>
    <p:extLst>
      <p:ext uri="{BB962C8B-B14F-4D97-AF65-F5344CB8AC3E}">
        <p14:creationId xmlns:p14="http://schemas.microsoft.com/office/powerpoint/2010/main" val="126472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447800"/>
            <a:ext cx="4038600" cy="48006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447800"/>
            <a:ext cx="4038600" cy="48006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endParaRPr lang="ko-KR" altLang="ko-KR"/>
          </a:p>
        </p:txBody>
      </p:sp>
      <p:sp>
        <p:nvSpPr>
          <p:cNvPr id="6" name="바닥글 개체 틀 5"/>
          <p:cNvSpPr>
            <a:spLocks noGrp="1"/>
          </p:cNvSpPr>
          <p:nvPr>
            <p:ph type="ftr" sz="quarter" idx="11"/>
          </p:nvPr>
        </p:nvSpPr>
        <p:spPr/>
        <p:txBody>
          <a:bodyPr/>
          <a:lstStyle>
            <a:lvl1pPr>
              <a:defRPr/>
            </a:lvl1pPr>
          </a:lstStyle>
          <a:p>
            <a:r>
              <a:rPr lang="en-US" altLang="ko-KR"/>
              <a:t>Company Logo</a:t>
            </a:r>
          </a:p>
        </p:txBody>
      </p:sp>
      <p:sp>
        <p:nvSpPr>
          <p:cNvPr id="7" name="슬라이드 번호 개체 틀 6"/>
          <p:cNvSpPr>
            <a:spLocks noGrp="1"/>
          </p:cNvSpPr>
          <p:nvPr>
            <p:ph type="sldNum" sz="quarter" idx="12"/>
          </p:nvPr>
        </p:nvSpPr>
        <p:spPr/>
        <p:txBody>
          <a:bodyPr/>
          <a:lstStyle>
            <a:lvl1pPr>
              <a:defRPr/>
            </a:lvl1pPr>
          </a:lstStyle>
          <a:p>
            <a:fld id="{28A1E620-85FA-442E-B66A-CB6035B115E9}" type="slidenum">
              <a:rPr lang="en-US" altLang="ko-KR"/>
              <a:pPr/>
              <a:t>‹#›</a:t>
            </a:fld>
            <a:endParaRPr lang="en-US" altLang="ko-KR"/>
          </a:p>
        </p:txBody>
      </p:sp>
    </p:spTree>
    <p:extLst>
      <p:ext uri="{BB962C8B-B14F-4D97-AF65-F5344CB8AC3E}">
        <p14:creationId xmlns:p14="http://schemas.microsoft.com/office/powerpoint/2010/main" val="104941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endParaRPr lang="ko-KR" altLang="ko-KR"/>
          </a:p>
        </p:txBody>
      </p:sp>
      <p:sp>
        <p:nvSpPr>
          <p:cNvPr id="8" name="바닥글 개체 틀 7"/>
          <p:cNvSpPr>
            <a:spLocks noGrp="1"/>
          </p:cNvSpPr>
          <p:nvPr>
            <p:ph type="ftr" sz="quarter" idx="11"/>
          </p:nvPr>
        </p:nvSpPr>
        <p:spPr/>
        <p:txBody>
          <a:bodyPr/>
          <a:lstStyle>
            <a:lvl1pPr>
              <a:defRPr/>
            </a:lvl1pPr>
          </a:lstStyle>
          <a:p>
            <a:r>
              <a:rPr lang="en-US" altLang="ko-KR"/>
              <a:t>Company Logo</a:t>
            </a:r>
          </a:p>
        </p:txBody>
      </p:sp>
      <p:sp>
        <p:nvSpPr>
          <p:cNvPr id="9" name="슬라이드 번호 개체 틀 8"/>
          <p:cNvSpPr>
            <a:spLocks noGrp="1"/>
          </p:cNvSpPr>
          <p:nvPr>
            <p:ph type="sldNum" sz="quarter" idx="12"/>
          </p:nvPr>
        </p:nvSpPr>
        <p:spPr/>
        <p:txBody>
          <a:bodyPr/>
          <a:lstStyle>
            <a:lvl1pPr>
              <a:defRPr/>
            </a:lvl1pPr>
          </a:lstStyle>
          <a:p>
            <a:fld id="{4C1963BD-575E-4C85-872B-93C08CA06DAB}" type="slidenum">
              <a:rPr lang="en-US" altLang="ko-KR"/>
              <a:pPr/>
              <a:t>‹#›</a:t>
            </a:fld>
            <a:endParaRPr lang="en-US" altLang="ko-KR"/>
          </a:p>
        </p:txBody>
      </p:sp>
    </p:spTree>
    <p:extLst>
      <p:ext uri="{BB962C8B-B14F-4D97-AF65-F5344CB8AC3E}">
        <p14:creationId xmlns:p14="http://schemas.microsoft.com/office/powerpoint/2010/main" val="3991664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endParaRPr lang="ko-KR" altLang="ko-KR"/>
          </a:p>
        </p:txBody>
      </p:sp>
      <p:sp>
        <p:nvSpPr>
          <p:cNvPr id="4" name="바닥글 개체 틀 3"/>
          <p:cNvSpPr>
            <a:spLocks noGrp="1"/>
          </p:cNvSpPr>
          <p:nvPr>
            <p:ph type="ftr" sz="quarter" idx="11"/>
          </p:nvPr>
        </p:nvSpPr>
        <p:spPr/>
        <p:txBody>
          <a:bodyPr/>
          <a:lstStyle>
            <a:lvl1pPr>
              <a:defRPr/>
            </a:lvl1pPr>
          </a:lstStyle>
          <a:p>
            <a:r>
              <a:rPr lang="en-US" altLang="ko-KR"/>
              <a:t>Company Logo</a:t>
            </a:r>
          </a:p>
        </p:txBody>
      </p:sp>
      <p:sp>
        <p:nvSpPr>
          <p:cNvPr id="5" name="슬라이드 번호 개체 틀 4"/>
          <p:cNvSpPr>
            <a:spLocks noGrp="1"/>
          </p:cNvSpPr>
          <p:nvPr>
            <p:ph type="sldNum" sz="quarter" idx="12"/>
          </p:nvPr>
        </p:nvSpPr>
        <p:spPr/>
        <p:txBody>
          <a:bodyPr/>
          <a:lstStyle>
            <a:lvl1pPr>
              <a:defRPr/>
            </a:lvl1pPr>
          </a:lstStyle>
          <a:p>
            <a:fld id="{8CD4F7C6-57EA-42F7-BB72-5731BA315A1B}" type="slidenum">
              <a:rPr lang="en-US" altLang="ko-KR"/>
              <a:pPr/>
              <a:t>‹#›</a:t>
            </a:fld>
            <a:endParaRPr lang="en-US" altLang="ko-KR"/>
          </a:p>
        </p:txBody>
      </p:sp>
    </p:spTree>
    <p:extLst>
      <p:ext uri="{BB962C8B-B14F-4D97-AF65-F5344CB8AC3E}">
        <p14:creationId xmlns:p14="http://schemas.microsoft.com/office/powerpoint/2010/main" val="25233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endParaRPr lang="ko-KR" altLang="ko-KR"/>
          </a:p>
        </p:txBody>
      </p:sp>
      <p:sp>
        <p:nvSpPr>
          <p:cNvPr id="3" name="바닥글 개체 틀 2"/>
          <p:cNvSpPr>
            <a:spLocks noGrp="1"/>
          </p:cNvSpPr>
          <p:nvPr>
            <p:ph type="ftr" sz="quarter" idx="11"/>
          </p:nvPr>
        </p:nvSpPr>
        <p:spPr/>
        <p:txBody>
          <a:bodyPr/>
          <a:lstStyle>
            <a:lvl1pPr>
              <a:defRPr/>
            </a:lvl1pPr>
          </a:lstStyle>
          <a:p>
            <a:r>
              <a:rPr lang="en-US" altLang="ko-KR"/>
              <a:t>Company Logo</a:t>
            </a:r>
          </a:p>
        </p:txBody>
      </p:sp>
      <p:sp>
        <p:nvSpPr>
          <p:cNvPr id="4" name="슬라이드 번호 개체 틀 3"/>
          <p:cNvSpPr>
            <a:spLocks noGrp="1"/>
          </p:cNvSpPr>
          <p:nvPr>
            <p:ph type="sldNum" sz="quarter" idx="12"/>
          </p:nvPr>
        </p:nvSpPr>
        <p:spPr/>
        <p:txBody>
          <a:bodyPr/>
          <a:lstStyle>
            <a:lvl1pPr>
              <a:defRPr/>
            </a:lvl1pPr>
          </a:lstStyle>
          <a:p>
            <a:fld id="{530EA6CE-5E49-47DE-B03C-C934927F16C5}" type="slidenum">
              <a:rPr lang="en-US" altLang="ko-KR"/>
              <a:pPr/>
              <a:t>‹#›</a:t>
            </a:fld>
            <a:endParaRPr lang="en-US" altLang="ko-KR"/>
          </a:p>
        </p:txBody>
      </p:sp>
    </p:spTree>
    <p:extLst>
      <p:ext uri="{BB962C8B-B14F-4D97-AF65-F5344CB8AC3E}">
        <p14:creationId xmlns:p14="http://schemas.microsoft.com/office/powerpoint/2010/main" val="127363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endParaRPr lang="ko-KR" altLang="ko-KR"/>
          </a:p>
        </p:txBody>
      </p:sp>
      <p:sp>
        <p:nvSpPr>
          <p:cNvPr id="6" name="바닥글 개체 틀 5"/>
          <p:cNvSpPr>
            <a:spLocks noGrp="1"/>
          </p:cNvSpPr>
          <p:nvPr>
            <p:ph type="ftr" sz="quarter" idx="11"/>
          </p:nvPr>
        </p:nvSpPr>
        <p:spPr/>
        <p:txBody>
          <a:bodyPr/>
          <a:lstStyle>
            <a:lvl1pPr>
              <a:defRPr/>
            </a:lvl1pPr>
          </a:lstStyle>
          <a:p>
            <a:r>
              <a:rPr lang="en-US" altLang="ko-KR"/>
              <a:t>Company Logo</a:t>
            </a:r>
          </a:p>
        </p:txBody>
      </p:sp>
      <p:sp>
        <p:nvSpPr>
          <p:cNvPr id="7" name="슬라이드 번호 개체 틀 6"/>
          <p:cNvSpPr>
            <a:spLocks noGrp="1"/>
          </p:cNvSpPr>
          <p:nvPr>
            <p:ph type="sldNum" sz="quarter" idx="12"/>
          </p:nvPr>
        </p:nvSpPr>
        <p:spPr/>
        <p:txBody>
          <a:bodyPr/>
          <a:lstStyle>
            <a:lvl1pPr>
              <a:defRPr/>
            </a:lvl1pPr>
          </a:lstStyle>
          <a:p>
            <a:fld id="{79C4CB9D-4913-45D2-A43A-15E0B885B3F5}" type="slidenum">
              <a:rPr lang="en-US" altLang="ko-KR"/>
              <a:pPr/>
              <a:t>‹#›</a:t>
            </a:fld>
            <a:endParaRPr lang="en-US" altLang="ko-KR"/>
          </a:p>
        </p:txBody>
      </p:sp>
    </p:spTree>
    <p:extLst>
      <p:ext uri="{BB962C8B-B14F-4D97-AF65-F5344CB8AC3E}">
        <p14:creationId xmlns:p14="http://schemas.microsoft.com/office/powerpoint/2010/main" val="27459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endParaRPr lang="ko-KR" altLang="ko-KR"/>
          </a:p>
        </p:txBody>
      </p:sp>
      <p:sp>
        <p:nvSpPr>
          <p:cNvPr id="6" name="바닥글 개체 틀 5"/>
          <p:cNvSpPr>
            <a:spLocks noGrp="1"/>
          </p:cNvSpPr>
          <p:nvPr>
            <p:ph type="ftr" sz="quarter" idx="11"/>
          </p:nvPr>
        </p:nvSpPr>
        <p:spPr/>
        <p:txBody>
          <a:bodyPr/>
          <a:lstStyle>
            <a:lvl1pPr>
              <a:defRPr/>
            </a:lvl1pPr>
          </a:lstStyle>
          <a:p>
            <a:r>
              <a:rPr lang="en-US" altLang="ko-KR"/>
              <a:t>Company Logo</a:t>
            </a:r>
          </a:p>
        </p:txBody>
      </p:sp>
      <p:sp>
        <p:nvSpPr>
          <p:cNvPr id="7" name="슬라이드 번호 개체 틀 6"/>
          <p:cNvSpPr>
            <a:spLocks noGrp="1"/>
          </p:cNvSpPr>
          <p:nvPr>
            <p:ph type="sldNum" sz="quarter" idx="12"/>
          </p:nvPr>
        </p:nvSpPr>
        <p:spPr/>
        <p:txBody>
          <a:bodyPr/>
          <a:lstStyle>
            <a:lvl1pPr>
              <a:defRPr/>
            </a:lvl1pPr>
          </a:lstStyle>
          <a:p>
            <a:fld id="{1A6A7AC1-324B-4F79-A03F-D27397741010}" type="slidenum">
              <a:rPr lang="en-US" altLang="ko-KR"/>
              <a:pPr/>
              <a:t>‹#›</a:t>
            </a:fld>
            <a:endParaRPr lang="en-US" altLang="ko-KR"/>
          </a:p>
        </p:txBody>
      </p:sp>
    </p:spTree>
    <p:extLst>
      <p:ext uri="{BB962C8B-B14F-4D97-AF65-F5344CB8AC3E}">
        <p14:creationId xmlns:p14="http://schemas.microsoft.com/office/powerpoint/2010/main" val="279387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gray">
          <a:xfrm>
            <a:off x="457200" y="1447800"/>
            <a:ext cx="8229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gray">
          <a:xfrm>
            <a:off x="457200" y="6556375"/>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1"/>
                </a:solidFill>
                <a:latin typeface="+mn-lt"/>
              </a:defRPr>
            </a:lvl1pPr>
          </a:lstStyle>
          <a:p>
            <a:endParaRPr lang="ko-KR" altLang="ko-KR"/>
          </a:p>
        </p:txBody>
      </p:sp>
      <p:sp>
        <p:nvSpPr>
          <p:cNvPr id="1029" name="Rectangle 5"/>
          <p:cNvSpPr>
            <a:spLocks noGrp="1" noChangeArrowheads="1"/>
          </p:cNvSpPr>
          <p:nvPr>
            <p:ph type="ftr" sz="quarter" idx="3"/>
          </p:nvPr>
        </p:nvSpPr>
        <p:spPr bwMode="gray">
          <a:xfrm>
            <a:off x="7162800" y="152400"/>
            <a:ext cx="175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1"/>
                </a:solidFill>
                <a:latin typeface="+mn-lt"/>
                <a:ea typeface="굴림" panose="020B0600000101010101" pitchFamily="50" charset="-127"/>
              </a:defRPr>
            </a:lvl1pPr>
          </a:lstStyle>
          <a:p>
            <a:r>
              <a:rPr lang="en-US" altLang="ko-KR"/>
              <a:t>Company Logo</a:t>
            </a:r>
          </a:p>
        </p:txBody>
      </p:sp>
      <p:sp>
        <p:nvSpPr>
          <p:cNvPr id="1030" name="Rectangle 6"/>
          <p:cNvSpPr>
            <a:spLocks noGrp="1" noChangeArrowheads="1"/>
          </p:cNvSpPr>
          <p:nvPr>
            <p:ph type="sldNum" sz="quarter" idx="4"/>
          </p:nvPr>
        </p:nvSpPr>
        <p:spPr bwMode="gray">
          <a:xfrm>
            <a:off x="3429000" y="6556375"/>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1"/>
                </a:solidFill>
                <a:latin typeface="+mn-lt"/>
                <a:ea typeface="굴림" panose="020B0600000101010101" pitchFamily="50" charset="-127"/>
              </a:defRPr>
            </a:lvl1pPr>
          </a:lstStyle>
          <a:p>
            <a:fld id="{83D66481-1118-4980-B24F-365086A64B0C}" type="slidenum">
              <a:rPr lang="en-US" altLang="ko-KR"/>
              <a:pPr/>
              <a:t>‹#›</a:t>
            </a:fld>
            <a:endParaRPr lang="en-US" altLang="ko-KR"/>
          </a:p>
        </p:txBody>
      </p:sp>
      <p:sp>
        <p:nvSpPr>
          <p:cNvPr id="1026" name="Rectangle 2"/>
          <p:cNvSpPr>
            <a:spLocks noGrp="1" noChangeArrowheads="1"/>
          </p:cNvSpPr>
          <p:nvPr>
            <p:ph type="title"/>
          </p:nvPr>
        </p:nvSpPr>
        <p:spPr bwMode="gray">
          <a:xfrm>
            <a:off x="457200" y="533400"/>
            <a:ext cx="76962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endParaRPr lang="en-US" altLang="ko-KR" smtClean="0"/>
          </a:p>
        </p:txBody>
      </p:sp>
      <p:grpSp>
        <p:nvGrpSpPr>
          <p:cNvPr id="1059" name="Group 35"/>
          <p:cNvGrpSpPr>
            <a:grpSpLocks/>
          </p:cNvGrpSpPr>
          <p:nvPr/>
        </p:nvGrpSpPr>
        <p:grpSpPr bwMode="auto">
          <a:xfrm>
            <a:off x="0" y="1143000"/>
            <a:ext cx="7086600" cy="22225"/>
            <a:chOff x="0" y="720"/>
            <a:chExt cx="4464" cy="14"/>
          </a:xfrm>
        </p:grpSpPr>
        <p:sp>
          <p:nvSpPr>
            <p:cNvPr id="1055" name="Line 31"/>
            <p:cNvSpPr>
              <a:spLocks noChangeShapeType="1"/>
            </p:cNvSpPr>
            <p:nvPr userDrawn="1"/>
          </p:nvSpPr>
          <p:spPr bwMode="auto">
            <a:xfrm flipH="1">
              <a:off x="0" y="720"/>
              <a:ext cx="44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58" name="Line 34"/>
            <p:cNvSpPr>
              <a:spLocks noChangeShapeType="1"/>
            </p:cNvSpPr>
            <p:nvPr userDrawn="1"/>
          </p:nvSpPr>
          <p:spPr bwMode="auto">
            <a:xfrm>
              <a:off x="0" y="734"/>
              <a:ext cx="196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rtl="0" eaLnBrk="1" fontAlgn="base" latinLnBrk="1" hangingPunct="1">
        <a:spcBef>
          <a:spcPct val="0"/>
        </a:spcBef>
        <a:spcAft>
          <a:spcPct val="0"/>
        </a:spcAft>
        <a:defRPr sz="3200" b="1" kern="1200">
          <a:solidFill>
            <a:schemeClr val="tx2"/>
          </a:solidFill>
          <a:latin typeface="+mj-lt"/>
          <a:ea typeface="+mj-ea"/>
          <a:cs typeface="+mj-cs"/>
        </a:defRPr>
      </a:lvl1pPr>
      <a:lvl2pPr algn="l" rtl="0" eaLnBrk="1" fontAlgn="base" latinLnBrk="1" hangingPunct="1">
        <a:spcBef>
          <a:spcPct val="0"/>
        </a:spcBef>
        <a:spcAft>
          <a:spcPct val="0"/>
        </a:spcAft>
        <a:defRPr sz="3200" b="1">
          <a:solidFill>
            <a:schemeClr val="tx2"/>
          </a:solidFill>
          <a:latin typeface="Verdana" panose="020B0604030504040204" pitchFamily="34" charset="0"/>
        </a:defRPr>
      </a:lvl2pPr>
      <a:lvl3pPr algn="l" rtl="0" eaLnBrk="1" fontAlgn="base" latinLnBrk="1" hangingPunct="1">
        <a:spcBef>
          <a:spcPct val="0"/>
        </a:spcBef>
        <a:spcAft>
          <a:spcPct val="0"/>
        </a:spcAft>
        <a:defRPr sz="3200" b="1">
          <a:solidFill>
            <a:schemeClr val="tx2"/>
          </a:solidFill>
          <a:latin typeface="Verdana" panose="020B0604030504040204" pitchFamily="34" charset="0"/>
        </a:defRPr>
      </a:lvl3pPr>
      <a:lvl4pPr algn="l" rtl="0" eaLnBrk="1" fontAlgn="base" latinLnBrk="1" hangingPunct="1">
        <a:spcBef>
          <a:spcPct val="0"/>
        </a:spcBef>
        <a:spcAft>
          <a:spcPct val="0"/>
        </a:spcAft>
        <a:defRPr sz="3200" b="1">
          <a:solidFill>
            <a:schemeClr val="tx2"/>
          </a:solidFill>
          <a:latin typeface="Verdana" panose="020B0604030504040204" pitchFamily="34" charset="0"/>
        </a:defRPr>
      </a:lvl4pPr>
      <a:lvl5pPr algn="l" rtl="0" eaLnBrk="1" fontAlgn="base" latinLnBrk="1" hangingPunct="1">
        <a:spcBef>
          <a:spcPct val="0"/>
        </a:spcBef>
        <a:spcAft>
          <a:spcPct val="0"/>
        </a:spcAft>
        <a:defRPr sz="3200" b="1">
          <a:solidFill>
            <a:schemeClr val="tx2"/>
          </a:solidFill>
          <a:latin typeface="Verdana" panose="020B0604030504040204" pitchFamily="34" charset="0"/>
        </a:defRPr>
      </a:lvl5pPr>
      <a:lvl6pPr marL="457200" algn="l" rtl="0" eaLnBrk="1" fontAlgn="base" latinLnBrk="1" hangingPunct="1">
        <a:spcBef>
          <a:spcPct val="0"/>
        </a:spcBef>
        <a:spcAft>
          <a:spcPct val="0"/>
        </a:spcAft>
        <a:defRPr sz="3200" b="1">
          <a:solidFill>
            <a:schemeClr val="tx2"/>
          </a:solidFill>
          <a:latin typeface="Verdana" panose="020B0604030504040204" pitchFamily="34" charset="0"/>
        </a:defRPr>
      </a:lvl6pPr>
      <a:lvl7pPr marL="914400" algn="l" rtl="0" eaLnBrk="1" fontAlgn="base" latinLnBrk="1" hangingPunct="1">
        <a:spcBef>
          <a:spcPct val="0"/>
        </a:spcBef>
        <a:spcAft>
          <a:spcPct val="0"/>
        </a:spcAft>
        <a:defRPr sz="3200" b="1">
          <a:solidFill>
            <a:schemeClr val="tx2"/>
          </a:solidFill>
          <a:latin typeface="Verdana" panose="020B0604030504040204" pitchFamily="34" charset="0"/>
        </a:defRPr>
      </a:lvl7pPr>
      <a:lvl8pPr marL="1371600" algn="l" rtl="0" eaLnBrk="1" fontAlgn="base" latinLnBrk="1" hangingPunct="1">
        <a:spcBef>
          <a:spcPct val="0"/>
        </a:spcBef>
        <a:spcAft>
          <a:spcPct val="0"/>
        </a:spcAft>
        <a:defRPr sz="3200" b="1">
          <a:solidFill>
            <a:schemeClr val="tx2"/>
          </a:solidFill>
          <a:latin typeface="Verdana" panose="020B0604030504040204" pitchFamily="34" charset="0"/>
        </a:defRPr>
      </a:lvl8pPr>
      <a:lvl9pPr marL="1828800" algn="l" rtl="0" eaLnBrk="1" fontAlgn="base" latinLnBrk="1" hangingPunct="1">
        <a:spcBef>
          <a:spcPct val="0"/>
        </a:spcBef>
        <a:spcAft>
          <a:spcPct val="0"/>
        </a:spcAft>
        <a:defRPr sz="3200" b="1">
          <a:solidFill>
            <a:schemeClr val="tx2"/>
          </a:solidFill>
          <a:latin typeface="Verdana" panose="020B0604030504040204" pitchFamily="34" charset="0"/>
        </a:defRPr>
      </a:lvl9pPr>
    </p:titleStyle>
    <p:bodyStyle>
      <a:lvl1pPr marL="342900" indent="-342900" algn="l" rtl="0" eaLnBrk="1" fontAlgn="base" latinLnBrk="1" hangingPunct="1">
        <a:spcBef>
          <a:spcPct val="20000"/>
        </a:spcBef>
        <a:spcAft>
          <a:spcPct val="0"/>
        </a:spcAft>
        <a:buClr>
          <a:schemeClr val="hlink"/>
        </a:buClr>
        <a:buFont typeface="Wingdings" panose="05000000000000000000" pitchFamily="2" charset="2"/>
        <a:buChar char="v"/>
        <a:defRPr sz="2800" b="1" kern="1200">
          <a:solidFill>
            <a:schemeClr val="hlink"/>
          </a:solidFill>
          <a:latin typeface="+mn-lt"/>
          <a:ea typeface="+mn-ea"/>
          <a:cs typeface="+mn-cs"/>
        </a:defRPr>
      </a:lvl1pPr>
      <a:lvl2pPr marL="742950" indent="-285750" algn="l" rtl="0" eaLnBrk="1" fontAlgn="base" latinLnBrk="1" hangingPunct="1">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1" fontAlgn="base" latinLnBrk="1" hangingPunct="1">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1" fontAlgn="base" latinLnBrk="1" hangingPunct="1">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1" fontAlgn="base" latinLnBrk="1" hangingPunct="1">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aw.go.kr/precSc.do?tabMenuId=tab67#AJA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43808" y="2444750"/>
            <a:ext cx="6019800" cy="596900"/>
          </a:xfrm>
        </p:spPr>
        <p:txBody>
          <a:bodyPr/>
          <a:lstStyle/>
          <a:p>
            <a:r>
              <a:rPr lang="ko-KR" altLang="en-US" sz="4000" dirty="0" smtClean="0">
                <a:solidFill>
                  <a:srgbClr val="CC0000"/>
                </a:solidFill>
                <a:ea typeface="굴림" panose="020B0600000101010101" pitchFamily="50" charset="-127"/>
              </a:rPr>
              <a:t>산부인과 의료분쟁사례</a:t>
            </a:r>
            <a:endParaRPr lang="en-US" altLang="ko-KR" sz="4000" b="0" dirty="0">
              <a:solidFill>
                <a:srgbClr val="000000"/>
              </a:solidFill>
              <a:ea typeface="굴림" panose="020B0600000101010101" pitchFamily="50" charset="-127"/>
            </a:endParaRPr>
          </a:p>
        </p:txBody>
      </p:sp>
      <p:sp>
        <p:nvSpPr>
          <p:cNvPr id="2051" name="Rectangle 3"/>
          <p:cNvSpPr>
            <a:spLocks noGrp="1" noChangeArrowheads="1"/>
          </p:cNvSpPr>
          <p:nvPr>
            <p:ph type="subTitle" idx="1"/>
          </p:nvPr>
        </p:nvSpPr>
        <p:spPr>
          <a:xfrm>
            <a:off x="2483768" y="3124200"/>
            <a:ext cx="6660232" cy="664840"/>
          </a:xfrm>
        </p:spPr>
        <p:txBody>
          <a:bodyPr/>
          <a:lstStyle/>
          <a:p>
            <a:r>
              <a:rPr lang="ko-KR" altLang="en-US" sz="3000" b="1" dirty="0" smtClean="0">
                <a:solidFill>
                  <a:srgbClr val="000000"/>
                </a:solidFill>
                <a:latin typeface="휴먼엑스포" panose="02030504000101010101" pitchFamily="18" charset="-127"/>
                <a:ea typeface="휴먼엑스포" panose="02030504000101010101" pitchFamily="18" charset="-127"/>
              </a:rPr>
              <a:t>의료사고의 효과적인 예방법과 </a:t>
            </a:r>
            <a:r>
              <a:rPr lang="ko-KR" altLang="en-US" sz="3000" b="1" dirty="0" err="1" smtClean="0">
                <a:solidFill>
                  <a:srgbClr val="000000"/>
                </a:solidFill>
                <a:latin typeface="휴먼엑스포" panose="02030504000101010101" pitchFamily="18" charset="-127"/>
                <a:ea typeface="휴먼엑스포" panose="02030504000101010101" pitchFamily="18" charset="-127"/>
              </a:rPr>
              <a:t>대처법</a:t>
            </a:r>
            <a:endParaRPr lang="en-US" altLang="ko-KR" sz="3000" b="1" dirty="0">
              <a:solidFill>
                <a:srgbClr val="000000"/>
              </a:solidFill>
              <a:latin typeface="휴먼엑스포" panose="02030504000101010101" pitchFamily="18" charset="-127"/>
              <a:ea typeface="휴먼엑스포" panose="02030504000101010101" pitchFamily="18" charset="-127"/>
            </a:endParaRPr>
          </a:p>
        </p:txBody>
      </p:sp>
      <p:sp>
        <p:nvSpPr>
          <p:cNvPr id="2053" name="Text Box 5"/>
          <p:cNvSpPr txBox="1">
            <a:spLocks noChangeArrowheads="1"/>
          </p:cNvSpPr>
          <p:nvPr/>
        </p:nvSpPr>
        <p:spPr bwMode="gray">
          <a:xfrm>
            <a:off x="3059832" y="4037002"/>
            <a:ext cx="56166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ko-KR" altLang="en-US" sz="2400" b="1" dirty="0" smtClean="0">
                <a:solidFill>
                  <a:srgbClr val="000000"/>
                </a:solidFill>
                <a:latin typeface="휴먼엑스포" panose="02030504000101010101" pitchFamily="18" charset="-127"/>
                <a:ea typeface="휴먼엑스포" panose="02030504000101010101" pitchFamily="18" charset="-127"/>
              </a:rPr>
              <a:t>대한산부인과의사회 법제이사 김재연</a:t>
            </a:r>
            <a:endParaRPr lang="en-US" altLang="ko-KR" sz="2400" b="1" dirty="0">
              <a:solidFill>
                <a:srgbClr val="000000"/>
              </a:solidFill>
              <a:latin typeface="휴먼엑스포" panose="02030504000101010101" pitchFamily="18" charset="-127"/>
              <a:ea typeface="휴먼엑스포" panose="02030504000101010101" pitchFamily="18" charset="-127"/>
            </a:endParaRPr>
          </a:p>
        </p:txBody>
      </p:sp>
      <p:sp>
        <p:nvSpPr>
          <p:cNvPr id="2054" name="Rectangle 6"/>
          <p:cNvSpPr>
            <a:spLocks noChangeArrowheads="1"/>
          </p:cNvSpPr>
          <p:nvPr/>
        </p:nvSpPr>
        <p:spPr bwMode="gray">
          <a:xfrm>
            <a:off x="2971800" y="4110608"/>
            <a:ext cx="88032" cy="326504"/>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 name="직사각형 1"/>
          <p:cNvSpPr/>
          <p:nvPr/>
        </p:nvSpPr>
        <p:spPr bwMode="auto">
          <a:xfrm>
            <a:off x="7524328" y="44624"/>
            <a:ext cx="1152128" cy="360040"/>
          </a:xfrm>
          <a:prstGeom prst="rect">
            <a:avLst/>
          </a:prstGeom>
          <a:solidFill>
            <a:srgbClr val="0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07504" y="533400"/>
            <a:ext cx="9036496" cy="563563"/>
          </a:xfrm>
        </p:spPr>
        <p:txBody>
          <a:bodyPr/>
          <a:lstStyle/>
          <a:p>
            <a:r>
              <a:rPr lang="ko-KR" altLang="en-US" sz="2400" dirty="0" smtClean="0"/>
              <a:t>자궁 내막 암으로 </a:t>
            </a:r>
            <a:r>
              <a:rPr lang="ko-KR" altLang="en-US" sz="2400" dirty="0"/>
              <a:t>림프절제술 중 </a:t>
            </a:r>
            <a:r>
              <a:rPr lang="ko-KR" altLang="en-US" sz="2400" dirty="0" err="1" smtClean="0"/>
              <a:t>신정맥</a:t>
            </a:r>
            <a:r>
              <a:rPr lang="ko-KR" altLang="en-US" sz="2400" dirty="0" smtClean="0"/>
              <a:t> 손상에 </a:t>
            </a:r>
            <a:r>
              <a:rPr lang="en-US" altLang="ko-KR" sz="2400" dirty="0" smtClean="0"/>
              <a:t/>
            </a:r>
            <a:br>
              <a:rPr lang="en-US" altLang="ko-KR" sz="2400" dirty="0" smtClean="0"/>
            </a:br>
            <a:r>
              <a:rPr lang="ko-KR" altLang="en-US" sz="2400" dirty="0" smtClean="0"/>
              <a:t>따른 </a:t>
            </a:r>
            <a:r>
              <a:rPr lang="ko-KR" altLang="en-US" sz="2400" dirty="0"/>
              <a:t>손해배상 요구</a:t>
            </a:r>
            <a:br>
              <a:rPr lang="ko-KR" altLang="en-US" sz="2400" dirty="0"/>
            </a:br>
            <a:endParaRPr lang="ko-KR" altLang="en-US" sz="2400" dirty="0"/>
          </a:p>
        </p:txBody>
      </p:sp>
      <p:sp>
        <p:nvSpPr>
          <p:cNvPr id="5" name="Rectangle 1"/>
          <p:cNvSpPr>
            <a:spLocks noGrp="1" noChangeArrowheads="1"/>
          </p:cNvSpPr>
          <p:nvPr>
            <p:ph idx="1"/>
          </p:nvPr>
        </p:nvSpPr>
        <p:spPr bwMode="auto">
          <a:xfrm>
            <a:off x="0" y="1005989"/>
            <a:ext cx="8915400" cy="683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952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ko-KR" sz="2000" b="1" i="0" u="none" strike="noStrike" cap="none" normalizeH="0" dirty="0" smtClean="0">
                <a:ln>
                  <a:noFill/>
                </a:ln>
                <a:solidFill>
                  <a:srgbClr val="6E815B"/>
                </a:solidFill>
                <a:effectLst/>
                <a:latin typeface="Arial" panose="020B0604020202020204" pitchFamily="34" charset="0"/>
              </a:rPr>
              <a:t>1.</a:t>
            </a:r>
            <a:r>
              <a:rPr kumimoji="0" lang="ko-KR" sz="2000" b="1" i="0" u="none" strike="noStrike" cap="none" normalizeH="0" dirty="0" smtClean="0">
                <a:ln>
                  <a:noFill/>
                </a:ln>
                <a:solidFill>
                  <a:srgbClr val="6E815B"/>
                </a:solidFill>
                <a:effectLst/>
                <a:latin typeface="Arial" panose="020B0604020202020204" pitchFamily="34" charset="0"/>
              </a:rPr>
              <a:t>사건개요</a:t>
            </a:r>
          </a:p>
          <a:p>
            <a:pPr marL="457200" marR="0" lvl="1" indent="0" algn="just" defTabSz="914400" rtl="0" eaLnBrk="0" fontAlgn="ctr" latinLnBrk="0" hangingPunct="0">
              <a:lnSpc>
                <a:spcPct val="100000"/>
              </a:lnSpc>
              <a:spcBef>
                <a:spcPct val="0"/>
              </a:spcBef>
              <a:spcAft>
                <a:spcPct val="0"/>
              </a:spcAft>
              <a:buClrTx/>
              <a:buSzTx/>
              <a:buFontTx/>
              <a:buNone/>
              <a:tabLst/>
            </a:pPr>
            <a:r>
              <a:rPr kumimoji="0" lang="ko-KR" sz="1800" i="0" u="none" strike="noStrike" cap="none" normalizeH="0" dirty="0" smtClean="0">
                <a:ln>
                  <a:noFill/>
                </a:ln>
                <a:solidFill>
                  <a:srgbClr val="6E815B"/>
                </a:solidFill>
                <a:effectLst/>
              </a:rPr>
              <a:t>신청인은 </a:t>
            </a:r>
            <a:r>
              <a:rPr kumimoji="0" lang="ko-KR" altLang="ko-KR" sz="1800" i="0" u="none" strike="noStrike" cap="none" normalizeH="0" dirty="0" smtClean="0">
                <a:ln>
                  <a:noFill/>
                </a:ln>
                <a:solidFill>
                  <a:srgbClr val="6E815B"/>
                </a:solidFill>
                <a:effectLst/>
              </a:rPr>
              <a:t>2011. 6. </a:t>
            </a:r>
            <a:r>
              <a:rPr kumimoji="0" lang="ko-KR" sz="1800" i="0" u="none" strike="noStrike" cap="none" normalizeH="0" dirty="0" smtClean="0">
                <a:ln>
                  <a:noFill/>
                </a:ln>
                <a:solidFill>
                  <a:srgbClr val="6E815B"/>
                </a:solidFill>
                <a:effectLst/>
              </a:rPr>
              <a:t>신청</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외 </a:t>
            </a:r>
            <a:r>
              <a:rPr lang="en-US" altLang="ko-KR" sz="1800" dirty="0" smtClean="0">
                <a:solidFill>
                  <a:srgbClr val="6E815B"/>
                </a:solidFill>
              </a:rPr>
              <a:t>00</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병원에서 자궁</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선근</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증으로 복강경하 자궁</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적출</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술을 받은 후 조직검사상 저</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등급의 자궁내막의 간질</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성 육종</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이하 </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자궁육종</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이라 한다</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으로 진단되어 피</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신청인 병원으로 전원</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한 뒤 </a:t>
            </a:r>
            <a:r>
              <a:rPr kumimoji="0" lang="ko-KR" altLang="ko-KR" sz="1800" i="0" u="none" strike="noStrike" cap="none" normalizeH="0" dirty="0" smtClean="0">
                <a:ln>
                  <a:noFill/>
                </a:ln>
                <a:solidFill>
                  <a:srgbClr val="6E815B"/>
                </a:solidFill>
                <a:effectLst/>
              </a:rPr>
              <a:t>2011. 8. 4. </a:t>
            </a:r>
            <a:r>
              <a:rPr kumimoji="0" lang="ko-KR" sz="1800" i="0" u="none" strike="noStrike" cap="none" normalizeH="0" dirty="0" smtClean="0">
                <a:ln>
                  <a:noFill/>
                </a:ln>
                <a:solidFill>
                  <a:srgbClr val="6E815B"/>
                </a:solidFill>
                <a:effectLst/>
              </a:rPr>
              <a:t>병기 확인을 위해 복강경 하에 대정맥 주위의</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림프절</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err="1" smtClean="0">
                <a:ln>
                  <a:noFill/>
                </a:ln>
                <a:solidFill>
                  <a:srgbClr val="6E815B"/>
                </a:solidFill>
                <a:effectLst/>
              </a:rPr>
              <a:t>곽청</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술</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이하 </a:t>
            </a:r>
            <a:r>
              <a:rPr kumimoji="0" lang="ko-KR" altLang="ko-KR" sz="1800" i="0" u="none" strike="noStrike" cap="none" normalizeH="0" dirty="0" smtClean="0">
                <a:ln>
                  <a:noFill/>
                </a:ln>
                <a:solidFill>
                  <a:srgbClr val="6E815B"/>
                </a:solidFill>
                <a:effectLst/>
              </a:rPr>
              <a:t>`1</a:t>
            </a:r>
            <a:r>
              <a:rPr kumimoji="0" lang="ko-KR" sz="1800" i="0" u="none" strike="noStrike" cap="none" normalizeH="0" dirty="0" smtClean="0">
                <a:ln>
                  <a:noFill/>
                </a:ln>
                <a:solidFill>
                  <a:srgbClr val="6E815B"/>
                </a:solidFill>
                <a:effectLst/>
              </a:rPr>
              <a:t>차 수술</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이라 한다</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을 받았는데</a:t>
            </a:r>
            <a:r>
              <a:rPr kumimoji="0" lang="ko-KR" altLang="ko-KR" sz="1800" i="0" u="none" strike="noStrike" cap="none" normalizeH="0" dirty="0" smtClean="0">
                <a:ln>
                  <a:noFill/>
                </a:ln>
                <a:solidFill>
                  <a:srgbClr val="6E815B"/>
                </a:solidFill>
                <a:effectLst/>
              </a:rPr>
              <a:t>, 1</a:t>
            </a:r>
            <a:r>
              <a:rPr kumimoji="0" lang="ko-KR" sz="1800" i="0" u="none" strike="noStrike" cap="none" normalizeH="0" dirty="0" smtClean="0">
                <a:ln>
                  <a:noFill/>
                </a:ln>
                <a:solidFill>
                  <a:srgbClr val="6E815B"/>
                </a:solidFill>
                <a:effectLst/>
              </a:rPr>
              <a:t>차 수술 당시 좌측 신장 정맥이 손상돼 개복술로 전환하여 혈관</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봉합</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술</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이하 </a:t>
            </a:r>
            <a:r>
              <a:rPr kumimoji="0" lang="ko-KR" altLang="ko-KR" sz="1800" i="0" u="none" strike="noStrike" cap="none" normalizeH="0" dirty="0" smtClean="0">
                <a:ln>
                  <a:noFill/>
                </a:ln>
                <a:solidFill>
                  <a:srgbClr val="6E815B"/>
                </a:solidFill>
                <a:effectLst/>
              </a:rPr>
              <a:t>`2</a:t>
            </a:r>
            <a:r>
              <a:rPr kumimoji="0" lang="ko-KR" sz="1800" i="0" u="none" strike="noStrike" cap="none" normalizeH="0" dirty="0" smtClean="0">
                <a:ln>
                  <a:noFill/>
                </a:ln>
                <a:solidFill>
                  <a:srgbClr val="6E815B"/>
                </a:solidFill>
                <a:effectLst/>
              </a:rPr>
              <a:t>차 수술</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이라 한다</a:t>
            </a:r>
            <a:r>
              <a:rPr kumimoji="0" lang="ko-KR" altLang="ko-KR" sz="1800" i="0" u="none" strike="noStrike" cap="none" normalizeH="0" dirty="0" smtClean="0">
                <a:ln>
                  <a:noFill/>
                </a:ln>
                <a:solidFill>
                  <a:srgbClr val="6E815B"/>
                </a:solidFill>
                <a:effectLst/>
              </a:rPr>
              <a:t>)</a:t>
            </a:r>
            <a:r>
              <a:rPr kumimoji="0" lang="ko-KR" sz="1800" i="0" u="none" strike="noStrike" cap="none" normalizeH="0" dirty="0" smtClean="0">
                <a:ln>
                  <a:noFill/>
                </a:ln>
                <a:solidFill>
                  <a:srgbClr val="6E815B"/>
                </a:solidFill>
                <a:effectLst/>
              </a:rPr>
              <a:t>을 받았으며</a:t>
            </a:r>
            <a:r>
              <a:rPr kumimoji="0" lang="ko-KR"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이후 신장 정맥 협착으로 인한</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혈전</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증을 예방하기 위해 항</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응고</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제</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와 울혈 신장에 의한 </a:t>
            </a:r>
            <a:r>
              <a:rPr kumimoji="0" lang="ko-KR" altLang="ko-KR" sz="1800" i="0" u="none" strike="noStrike" cap="none" normalizeH="0" dirty="0" smtClean="0">
                <a:ln>
                  <a:noFill/>
                </a:ln>
                <a:solidFill>
                  <a:srgbClr val="6E815B"/>
                </a:solidFill>
                <a:effectLst/>
              </a:rPr>
              <a:t>2</a:t>
            </a:r>
            <a:r>
              <a:rPr kumimoji="0" lang="ko-KR" sz="1800" i="0" u="none" strike="noStrike" cap="none" normalizeH="0" dirty="0" smtClean="0">
                <a:ln>
                  <a:noFill/>
                </a:ln>
                <a:solidFill>
                  <a:srgbClr val="6E815B"/>
                </a:solidFill>
                <a:effectLst/>
              </a:rPr>
              <a:t>차성 고혈압으로 항</a:t>
            </a:r>
            <a:r>
              <a:rPr kumimoji="0" lang="en-US" altLang="ko-KR" sz="1800" i="0" u="none" strike="noStrike" cap="none" normalizeH="0" dirty="0" smtClean="0">
                <a:ln>
                  <a:noFill/>
                </a:ln>
                <a:solidFill>
                  <a:srgbClr val="6E815B"/>
                </a:solidFill>
                <a:effectLst/>
              </a:rPr>
              <a:t> </a:t>
            </a:r>
            <a:r>
              <a:rPr kumimoji="0" lang="ko-KR" sz="1800" i="0" u="none" strike="noStrike" cap="none" normalizeH="0" dirty="0" smtClean="0">
                <a:ln>
                  <a:noFill/>
                </a:ln>
                <a:solidFill>
                  <a:srgbClr val="6E815B"/>
                </a:solidFill>
                <a:effectLst/>
              </a:rPr>
              <a:t>고혈압제 등의 약물치료를 받음</a:t>
            </a:r>
            <a:r>
              <a:rPr kumimoji="0" lang="ko-KR" altLang="ko-KR" sz="1800" i="0" u="none" strike="noStrike" cap="none" normalizeH="0" dirty="0" smtClean="0">
                <a:ln>
                  <a:noFill/>
                </a:ln>
                <a:solidFill>
                  <a:srgbClr val="6E815B"/>
                </a:solidFill>
                <a:effectLst/>
              </a:rPr>
              <a:t>.</a:t>
            </a:r>
            <a:endParaRPr kumimoji="0" lang="en-US" altLang="ko-KR" sz="1800" i="0" u="none" strike="noStrike" cap="none" normalizeH="0" dirty="0" smtClean="0">
              <a:ln>
                <a:noFill/>
              </a:ln>
              <a:solidFill>
                <a:srgbClr val="6E815B"/>
              </a:solidFill>
              <a:effectLst/>
            </a:endParaRPr>
          </a:p>
          <a:p>
            <a:pPr marL="457200" marR="0" lvl="1" indent="0" algn="just" defTabSz="914400" rtl="0" eaLnBrk="0" fontAlgn="ctr" latinLnBrk="0" hangingPunct="0">
              <a:lnSpc>
                <a:spcPct val="100000"/>
              </a:lnSpc>
              <a:spcBef>
                <a:spcPct val="0"/>
              </a:spcBef>
              <a:spcAft>
                <a:spcPct val="0"/>
              </a:spcAft>
              <a:buClrTx/>
              <a:buSzTx/>
              <a:buFontTx/>
              <a:buNone/>
              <a:tabLst/>
            </a:pPr>
            <a:endParaRPr kumimoji="0" lang="ko-KR" altLang="ko-KR" sz="800" i="0" u="none" strike="noStrike" cap="none" normalizeH="0" dirty="0" smtClean="0">
              <a:ln>
                <a:noFill/>
              </a:ln>
              <a:solidFill>
                <a:srgbClr val="6E815B"/>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ko-KR" sz="2000" i="0" u="none" strike="noStrike" cap="none" normalizeH="0" baseline="0" dirty="0" smtClean="0">
                <a:ln>
                  <a:noFill/>
                </a:ln>
                <a:solidFill>
                  <a:srgbClr val="6E815B"/>
                </a:solidFill>
                <a:effectLst/>
              </a:rPr>
              <a:t>2.</a:t>
            </a:r>
            <a:r>
              <a:rPr kumimoji="0" lang="ko-KR" altLang="en-US" sz="2000" i="0" u="none" strike="noStrike" cap="none" normalizeH="0" baseline="0" dirty="0" smtClean="0">
                <a:ln>
                  <a:noFill/>
                </a:ln>
                <a:solidFill>
                  <a:srgbClr val="6E815B"/>
                </a:solidFill>
                <a:effectLst/>
              </a:rPr>
              <a:t>출처</a:t>
            </a:r>
            <a:r>
              <a:rPr kumimoji="0" lang="en-US" altLang="ko-KR" sz="2000" i="0" u="none" strike="noStrike" cap="none" normalizeH="0" baseline="0" dirty="0" smtClean="0">
                <a:ln>
                  <a:noFill/>
                </a:ln>
                <a:solidFill>
                  <a:srgbClr val="6E815B"/>
                </a:solidFill>
                <a:effectLst/>
              </a:rPr>
              <a:t>: </a:t>
            </a:r>
            <a:r>
              <a:rPr kumimoji="0" lang="ko-KR" altLang="en-US" sz="2000" i="0" u="none" strike="noStrike" cap="none" normalizeH="0" baseline="0" dirty="0" smtClean="0">
                <a:ln>
                  <a:noFill/>
                </a:ln>
                <a:solidFill>
                  <a:srgbClr val="6E815B"/>
                </a:solidFill>
                <a:effectLst/>
              </a:rPr>
              <a:t>소비자보호원 </a:t>
            </a:r>
            <a:endParaRPr kumimoji="0" lang="en-US" altLang="ko-KR" sz="2000" i="0" u="none" strike="noStrike" cap="none" normalizeH="0" baseline="0" dirty="0" smtClean="0">
              <a:ln>
                <a:noFill/>
              </a:ln>
              <a:solidFill>
                <a:srgbClr val="6E815B"/>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ko-KR" sz="800" i="0" u="none" strike="noStrike" cap="none" normalizeH="0" baseline="0" dirty="0" smtClean="0">
              <a:ln>
                <a:noFill/>
              </a:ln>
              <a:solidFill>
                <a:srgbClr val="6E815B"/>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ko-KR" sz="2000" dirty="0">
                <a:solidFill>
                  <a:srgbClr val="6E815B"/>
                </a:solidFill>
              </a:rPr>
              <a:t>3</a:t>
            </a:r>
            <a:r>
              <a:rPr kumimoji="0" lang="en-US" altLang="ko-KR" sz="2000" i="0" u="none" strike="noStrike" cap="none" normalizeH="0" baseline="0" dirty="0" smtClean="0">
                <a:ln>
                  <a:noFill/>
                </a:ln>
                <a:solidFill>
                  <a:srgbClr val="6E815B"/>
                </a:solidFill>
                <a:effectLst/>
              </a:rPr>
              <a:t>. </a:t>
            </a:r>
            <a:r>
              <a:rPr kumimoji="0" lang="ko-KR" altLang="en-US" sz="2000" i="0" u="none" strike="noStrike" cap="none" normalizeH="0" baseline="0" dirty="0" smtClean="0">
                <a:ln>
                  <a:noFill/>
                </a:ln>
                <a:solidFill>
                  <a:srgbClr val="6E815B"/>
                </a:solidFill>
                <a:effectLst/>
              </a:rPr>
              <a:t>책임범위</a:t>
            </a:r>
            <a:r>
              <a:rPr lang="ko-KR" altLang="en-US" sz="1800" dirty="0" smtClean="0"/>
              <a:t>     </a:t>
            </a:r>
            <a:endParaRPr lang="en-US" altLang="ko-KR" sz="1800" dirty="0" smtClean="0"/>
          </a:p>
          <a:p>
            <a:pPr marL="0" indent="0" algn="just" eaLnBrk="0" latinLnBrk="0" hangingPunct="0">
              <a:spcBef>
                <a:spcPct val="0"/>
              </a:spcBef>
              <a:buClrTx/>
              <a:buNone/>
            </a:pPr>
            <a:r>
              <a:rPr lang="ko-KR" altLang="en-US" sz="1800" dirty="0" smtClean="0"/>
              <a:t> </a:t>
            </a:r>
            <a:r>
              <a:rPr lang="ko-KR" altLang="en-US" sz="1800" b="0" dirty="0" smtClean="0"/>
              <a:t>피 신청인의 </a:t>
            </a:r>
            <a:r>
              <a:rPr lang="ko-KR" altLang="en-US" sz="1800" b="0" dirty="0"/>
              <a:t>책임 범위를 </a:t>
            </a:r>
            <a:r>
              <a:rPr lang="en-US" altLang="ko-KR" sz="1800" b="0" dirty="0"/>
              <a:t>20%</a:t>
            </a:r>
            <a:r>
              <a:rPr lang="ko-KR" altLang="en-US" sz="1800" b="0" dirty="0"/>
              <a:t>로 제한</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ko-KR" sz="800" b="0" dirty="0">
              <a:solidFill>
                <a:schemeClr val="tx1"/>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ko-KR" sz="2000" i="0" u="none" strike="noStrike" cap="none" normalizeH="0" baseline="0" dirty="0" smtClean="0">
                <a:ln>
                  <a:noFill/>
                </a:ln>
                <a:solidFill>
                  <a:srgbClr val="6E815B"/>
                </a:solidFill>
                <a:effectLst/>
                <a:latin typeface="Arial" panose="020B0604020202020204" pitchFamily="34" charset="0"/>
              </a:rPr>
              <a:t>4.</a:t>
            </a:r>
            <a:r>
              <a:rPr kumimoji="0" lang="ko-KR" altLang="en-US" sz="2000" i="0" u="none" strike="noStrike" cap="none" normalizeH="0" baseline="0" dirty="0" smtClean="0">
                <a:ln>
                  <a:noFill/>
                </a:ln>
                <a:solidFill>
                  <a:srgbClr val="6E815B"/>
                </a:solidFill>
                <a:effectLst/>
                <a:latin typeface="Arial" panose="020B0604020202020204" pitchFamily="34" charset="0"/>
              </a:rPr>
              <a:t>결론 </a:t>
            </a:r>
            <a:endParaRPr kumimoji="0" lang="en-US" altLang="ko-KR" sz="2000" i="0" u="none" strike="noStrike" cap="none" normalizeH="0" baseline="0" dirty="0" smtClean="0">
              <a:ln>
                <a:noFill/>
              </a:ln>
              <a:solidFill>
                <a:srgbClr val="6E815B"/>
              </a:solidFill>
              <a:effectLst/>
              <a:latin typeface="Arial" panose="020B0604020202020204" pitchFamily="34" charset="0"/>
            </a:endParaRPr>
          </a:p>
          <a:p>
            <a:pPr marL="0" indent="0" algn="just" eaLnBrk="0" latinLnBrk="0" hangingPunct="0">
              <a:spcBef>
                <a:spcPct val="0"/>
              </a:spcBef>
              <a:buClrTx/>
              <a:buNone/>
            </a:pPr>
            <a:r>
              <a:rPr lang="ko-KR" altLang="en-US" sz="1800" b="0" dirty="0" smtClean="0"/>
              <a:t>피 신청인은 </a:t>
            </a:r>
            <a:r>
              <a:rPr lang="en-US" altLang="ko-KR" sz="1800" b="0" dirty="0"/>
              <a:t>2016. 4. 18.</a:t>
            </a:r>
            <a:r>
              <a:rPr lang="ko-KR" altLang="en-US" sz="1800" b="0" dirty="0"/>
              <a:t>까지 </a:t>
            </a:r>
            <a:r>
              <a:rPr lang="ko-KR" altLang="en-US" sz="1800" b="0" dirty="0">
                <a:solidFill>
                  <a:srgbClr val="00B0F0"/>
                </a:solidFill>
              </a:rPr>
              <a:t>신청인에게 </a:t>
            </a:r>
            <a:r>
              <a:rPr lang="en-US" altLang="ko-KR" sz="1800" b="0" dirty="0">
                <a:solidFill>
                  <a:srgbClr val="00B0F0"/>
                </a:solidFill>
              </a:rPr>
              <a:t>1,912,000</a:t>
            </a:r>
            <a:r>
              <a:rPr lang="ko-KR" altLang="en-US" sz="1800" b="0" dirty="0">
                <a:solidFill>
                  <a:srgbClr val="00B0F0"/>
                </a:solidFill>
              </a:rPr>
              <a:t>원</a:t>
            </a:r>
            <a:r>
              <a:rPr lang="en-US" altLang="ko-KR" sz="1800" b="0" dirty="0">
                <a:solidFill>
                  <a:srgbClr val="00B0F0"/>
                </a:solidFill>
              </a:rPr>
              <a:t>(1,000</a:t>
            </a:r>
            <a:r>
              <a:rPr lang="ko-KR" altLang="en-US" sz="1800" b="0" dirty="0">
                <a:solidFill>
                  <a:srgbClr val="00B0F0"/>
                </a:solidFill>
              </a:rPr>
              <a:t>원 미만 버림</a:t>
            </a:r>
            <a:r>
              <a:rPr lang="en-US" altLang="ko-KR" sz="1800" b="0" dirty="0">
                <a:solidFill>
                  <a:srgbClr val="00B0F0"/>
                </a:solidFill>
              </a:rPr>
              <a:t>)</a:t>
            </a:r>
            <a:r>
              <a:rPr lang="ko-KR" altLang="en-US" sz="1800" b="0" dirty="0">
                <a:solidFill>
                  <a:srgbClr val="00B0F0"/>
                </a:solidFill>
              </a:rPr>
              <a:t>을 지급하고</a:t>
            </a:r>
            <a:r>
              <a:rPr lang="en-US" altLang="ko-KR" sz="1800" b="0" dirty="0"/>
              <a:t>, </a:t>
            </a:r>
            <a:r>
              <a:rPr lang="ko-KR" altLang="en-US" sz="1800" b="0" dirty="0"/>
              <a:t>만일 </a:t>
            </a:r>
            <a:r>
              <a:rPr lang="ko-KR" altLang="en-US" sz="1800" b="0" dirty="0" smtClean="0"/>
              <a:t>피 신청인이 </a:t>
            </a:r>
            <a:r>
              <a:rPr lang="ko-KR" altLang="en-US" sz="1800" b="0" dirty="0"/>
              <a:t>위 지급을 지체하면 </a:t>
            </a:r>
            <a:r>
              <a:rPr lang="en-US" altLang="ko-KR" sz="1800" b="0" dirty="0"/>
              <a:t>2016. 4. 19.</a:t>
            </a:r>
            <a:r>
              <a:rPr lang="ko-KR" altLang="en-US" sz="1800" b="0" dirty="0"/>
              <a:t>부터 다 갚는 날까지 연 </a:t>
            </a:r>
            <a:r>
              <a:rPr lang="en-US" altLang="ko-KR" sz="1800" b="0" dirty="0"/>
              <a:t>5% </a:t>
            </a:r>
            <a:r>
              <a:rPr lang="ko-KR" altLang="en-US" sz="1800" b="0" dirty="0"/>
              <a:t>비율로 계산한 돈을 가산하여 지급한다</a:t>
            </a:r>
            <a:r>
              <a:rPr lang="en-US" altLang="ko-KR" sz="1800" b="0" dirty="0"/>
              <a:t>.</a:t>
            </a:r>
            <a:endParaRPr lang="ko-KR" altLang="en-US" sz="1800" b="0" dirty="0"/>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ko-KR" sz="1800" b="0" dirty="0">
              <a:solidFill>
                <a:schemeClr val="tx1"/>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ko-KR" sz="1800" b="0" dirty="0">
              <a:solidFill>
                <a:schemeClr val="tx1"/>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3618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26442" y="548680"/>
            <a:ext cx="7696200" cy="563563"/>
          </a:xfrm>
        </p:spPr>
        <p:txBody>
          <a:bodyPr/>
          <a:lstStyle/>
          <a:p>
            <a:r>
              <a:rPr lang="ko-KR" altLang="en-US" sz="2400" dirty="0"/>
              <a:t>제왕절개술 후 수술부위 혈종에 대한 손해배상 요구</a:t>
            </a:r>
          </a:p>
        </p:txBody>
      </p:sp>
      <p:sp>
        <p:nvSpPr>
          <p:cNvPr id="3" name="내용 개체 틀 2"/>
          <p:cNvSpPr>
            <a:spLocks noGrp="1"/>
          </p:cNvSpPr>
          <p:nvPr>
            <p:ph idx="1"/>
          </p:nvPr>
        </p:nvSpPr>
        <p:spPr>
          <a:xfrm>
            <a:off x="107504" y="1447800"/>
            <a:ext cx="9001000" cy="4800600"/>
          </a:xfrm>
        </p:spPr>
        <p:txBody>
          <a:bodyPr/>
          <a:lstStyle/>
          <a:p>
            <a:pPr marL="0" indent="0">
              <a:buNone/>
            </a:pPr>
            <a:r>
              <a:rPr lang="en-US" altLang="ko-KR" sz="2000" dirty="0" smtClean="0"/>
              <a:t>1.</a:t>
            </a:r>
            <a:r>
              <a:rPr lang="ko-KR" altLang="en-US" sz="2000" dirty="0" smtClean="0"/>
              <a:t>사건개요 </a:t>
            </a:r>
            <a:endParaRPr lang="en-US" altLang="ko-KR" sz="2000" dirty="0" smtClean="0"/>
          </a:p>
          <a:p>
            <a:pPr marL="0" indent="0">
              <a:buNone/>
            </a:pPr>
            <a:r>
              <a:rPr lang="ko-KR" altLang="en-US" sz="2000" b="0" dirty="0" smtClean="0"/>
              <a:t>신청인</a:t>
            </a:r>
            <a:r>
              <a:rPr lang="en-US" altLang="ko-KR" sz="2000" b="0" dirty="0"/>
              <a:t>(</a:t>
            </a:r>
            <a:r>
              <a:rPr lang="ko-KR" altLang="en-US" sz="2000" b="0" dirty="0"/>
              <a:t>여</a:t>
            </a:r>
            <a:r>
              <a:rPr lang="en-US" altLang="ko-KR" sz="2000" b="0" dirty="0"/>
              <a:t>, 27</a:t>
            </a:r>
            <a:r>
              <a:rPr lang="ko-KR" altLang="en-US" sz="2000" b="0" dirty="0"/>
              <a:t>세</a:t>
            </a:r>
            <a:r>
              <a:rPr lang="en-US" altLang="ko-KR" sz="2000" b="0" dirty="0"/>
              <a:t>)</a:t>
            </a:r>
            <a:r>
              <a:rPr lang="ko-KR" altLang="en-US" sz="2000" b="0" dirty="0"/>
              <a:t>은 </a:t>
            </a:r>
            <a:r>
              <a:rPr lang="en-US" altLang="ko-KR" sz="2000" b="0" dirty="0"/>
              <a:t>2011. 6. 27. </a:t>
            </a:r>
            <a:r>
              <a:rPr lang="ko-KR" altLang="en-US" sz="2000" b="0" dirty="0" smtClean="0"/>
              <a:t>피 신청인 </a:t>
            </a:r>
            <a:r>
              <a:rPr lang="ko-KR" altLang="en-US" sz="2000" b="0" dirty="0"/>
              <a:t>의원에서 제왕절개술로 둘째 아이를 출산한 후 하복부 </a:t>
            </a:r>
            <a:r>
              <a:rPr lang="ko-KR" altLang="en-US" sz="2000" b="0" dirty="0" smtClean="0"/>
              <a:t>불편 감과 </a:t>
            </a:r>
            <a:r>
              <a:rPr lang="ko-KR" altLang="en-US" sz="2000" b="0" dirty="0"/>
              <a:t>숨 찬 증상 및 혈색소 수치 감소에 대해 수혈을 받았으나</a:t>
            </a:r>
            <a:r>
              <a:rPr lang="en-US" altLang="ko-KR" sz="2000" b="0" dirty="0"/>
              <a:t>, </a:t>
            </a:r>
            <a:r>
              <a:rPr lang="ko-KR" altLang="en-US" sz="2000" b="0" dirty="0"/>
              <a:t>같은 해 </a:t>
            </a:r>
            <a:r>
              <a:rPr lang="en-US" altLang="ko-KR" sz="2000" b="0" dirty="0"/>
              <a:t>7. 9. </a:t>
            </a:r>
            <a:r>
              <a:rPr lang="ko-KR" altLang="en-US" sz="2000" b="0" dirty="0" smtClean="0"/>
              <a:t>퇴원 시에도 </a:t>
            </a:r>
            <a:r>
              <a:rPr lang="ko-KR" altLang="en-US" sz="2000" b="0" dirty="0"/>
              <a:t>복부 </a:t>
            </a:r>
            <a:r>
              <a:rPr lang="ko-KR" altLang="en-US" sz="2000" b="0" dirty="0" smtClean="0"/>
              <a:t>불편 감이 </a:t>
            </a:r>
            <a:r>
              <a:rPr lang="ko-KR" altLang="en-US" sz="2000" b="0" dirty="0"/>
              <a:t>지속되어 </a:t>
            </a:r>
            <a:r>
              <a:rPr lang="ko-KR" altLang="en-US" sz="2000" b="0" dirty="0" smtClean="0"/>
              <a:t>신청 외 </a:t>
            </a:r>
            <a:r>
              <a:rPr lang="en-US" altLang="ko-KR" sz="2000" b="0" dirty="0"/>
              <a:t>1</a:t>
            </a:r>
            <a:r>
              <a:rPr lang="ko-KR" altLang="en-US" sz="2000" b="0" dirty="0"/>
              <a:t>병원에서 수술부위 혈종 진단 하에 같은 해 </a:t>
            </a:r>
            <a:r>
              <a:rPr lang="en-US" altLang="ko-KR" sz="2000" b="0" dirty="0"/>
              <a:t>7. 11. </a:t>
            </a:r>
            <a:r>
              <a:rPr lang="ko-KR" altLang="en-US" sz="2000" b="0" dirty="0"/>
              <a:t>배액관 삽입술을 받음</a:t>
            </a:r>
            <a:r>
              <a:rPr lang="en-US" altLang="ko-KR" sz="2000" b="0" dirty="0" smtClean="0"/>
              <a:t>.</a:t>
            </a:r>
          </a:p>
          <a:p>
            <a:pPr marL="0" indent="0">
              <a:buNone/>
            </a:pPr>
            <a:endParaRPr lang="en-US" altLang="ko-KR" sz="2000" b="0" dirty="0" smtClean="0"/>
          </a:p>
          <a:p>
            <a:pPr marL="0" indent="0">
              <a:buNone/>
            </a:pPr>
            <a:r>
              <a:rPr lang="en-US" altLang="ko-KR" sz="2000" dirty="0" smtClean="0"/>
              <a:t>2. </a:t>
            </a:r>
            <a:r>
              <a:rPr lang="ko-KR" altLang="en-US" sz="2000" dirty="0" smtClean="0"/>
              <a:t>출처</a:t>
            </a:r>
            <a:r>
              <a:rPr lang="en-US" altLang="ko-KR" sz="2000" dirty="0" smtClean="0"/>
              <a:t>:</a:t>
            </a:r>
            <a:r>
              <a:rPr lang="ko-KR" altLang="en-US" sz="2000" dirty="0" smtClean="0"/>
              <a:t>소비자보호원</a:t>
            </a:r>
            <a:endParaRPr lang="en-US" altLang="ko-KR" sz="2000" dirty="0" smtClean="0"/>
          </a:p>
          <a:p>
            <a:pPr marL="0" indent="0">
              <a:buNone/>
            </a:pPr>
            <a:endParaRPr lang="en-US" altLang="ko-KR" sz="2000" dirty="0" smtClean="0"/>
          </a:p>
          <a:p>
            <a:pPr marL="0" indent="0">
              <a:buNone/>
            </a:pPr>
            <a:r>
              <a:rPr lang="en-US" altLang="ko-KR" sz="2000" dirty="0" smtClean="0"/>
              <a:t>3. </a:t>
            </a:r>
            <a:r>
              <a:rPr lang="ko-KR" altLang="en-US" sz="2000" dirty="0" smtClean="0"/>
              <a:t>책임 범위</a:t>
            </a:r>
            <a:endParaRPr lang="en-US" altLang="ko-KR" sz="2000" dirty="0" smtClean="0"/>
          </a:p>
          <a:p>
            <a:pPr marL="0" indent="0">
              <a:buNone/>
            </a:pPr>
            <a:r>
              <a:rPr lang="ko-KR" altLang="en-US" sz="2000" b="0" dirty="0" smtClean="0"/>
              <a:t>피 신청인의 </a:t>
            </a:r>
            <a:r>
              <a:rPr lang="ko-KR" altLang="en-US" sz="2000" b="0" dirty="0"/>
              <a:t>책임 범위를 </a:t>
            </a:r>
            <a:r>
              <a:rPr lang="en-US" altLang="ko-KR" sz="2000" b="0" dirty="0"/>
              <a:t>50%</a:t>
            </a:r>
            <a:r>
              <a:rPr lang="ko-KR" altLang="en-US" sz="2000" b="0" dirty="0"/>
              <a:t>로 </a:t>
            </a:r>
            <a:r>
              <a:rPr lang="ko-KR" altLang="en-US" sz="2000" b="0" dirty="0" smtClean="0"/>
              <a:t>제한함</a:t>
            </a:r>
            <a:endParaRPr lang="en-US" altLang="ko-KR" sz="2000" b="0" dirty="0" smtClean="0"/>
          </a:p>
          <a:p>
            <a:pPr marL="0" indent="0">
              <a:buNone/>
            </a:pPr>
            <a:endParaRPr lang="en-US" altLang="ko-KR" sz="2000" dirty="0" smtClean="0"/>
          </a:p>
          <a:p>
            <a:pPr marL="0" indent="0">
              <a:buNone/>
            </a:pPr>
            <a:r>
              <a:rPr lang="en-US" altLang="ko-KR" sz="2000" dirty="0" smtClean="0"/>
              <a:t>4. </a:t>
            </a:r>
            <a:r>
              <a:rPr lang="ko-KR" altLang="en-US" sz="2000" dirty="0" smtClean="0"/>
              <a:t>결론 </a:t>
            </a:r>
            <a:endParaRPr lang="en-US" altLang="ko-KR" sz="2000" dirty="0" smtClean="0"/>
          </a:p>
          <a:p>
            <a:pPr marL="0" indent="0">
              <a:buNone/>
            </a:pPr>
            <a:r>
              <a:rPr lang="ko-KR" altLang="en-US" sz="2000" b="0" dirty="0" smtClean="0"/>
              <a:t>피 신청인은 </a:t>
            </a:r>
            <a:r>
              <a:rPr lang="ko-KR" altLang="en-US" sz="2000" b="0" dirty="0"/>
              <a:t>신청인에게 재산적 손해 및 위자료 </a:t>
            </a:r>
            <a:r>
              <a:rPr lang="ko-KR" altLang="en-US" sz="2000" b="0" dirty="0">
                <a:solidFill>
                  <a:srgbClr val="00B0F0"/>
                </a:solidFill>
              </a:rPr>
              <a:t>합계 금 </a:t>
            </a:r>
            <a:r>
              <a:rPr lang="en-US" altLang="ko-KR" sz="2000" b="0" dirty="0">
                <a:solidFill>
                  <a:srgbClr val="00B0F0"/>
                </a:solidFill>
              </a:rPr>
              <a:t>4,351,783</a:t>
            </a:r>
            <a:r>
              <a:rPr lang="ko-KR" altLang="en-US" sz="2000" b="0" dirty="0" smtClean="0">
                <a:solidFill>
                  <a:srgbClr val="00B0F0"/>
                </a:solidFill>
              </a:rPr>
              <a:t>원 </a:t>
            </a:r>
            <a:r>
              <a:rPr lang="en-US" altLang="ko-KR" sz="2000" b="0" dirty="0" smtClean="0">
                <a:solidFill>
                  <a:srgbClr val="00B0F0"/>
                </a:solidFill>
              </a:rPr>
              <a:t>(</a:t>
            </a:r>
            <a:r>
              <a:rPr lang="ko-KR" altLang="en-US" sz="2000" b="0" dirty="0" smtClean="0">
                <a:solidFill>
                  <a:srgbClr val="00B0F0"/>
                </a:solidFill>
              </a:rPr>
              <a:t>치료비</a:t>
            </a:r>
            <a:r>
              <a:rPr lang="en-US" altLang="ko-KR" sz="2000" b="0" dirty="0" smtClean="0"/>
              <a:t>:</a:t>
            </a:r>
            <a:r>
              <a:rPr lang="ko-KR" altLang="en-US" sz="2000" b="0" dirty="0" smtClean="0"/>
              <a:t> </a:t>
            </a:r>
            <a:r>
              <a:rPr lang="en-US" altLang="ko-KR" sz="2000" b="0" dirty="0"/>
              <a:t>2,703,566</a:t>
            </a:r>
            <a:r>
              <a:rPr lang="ko-KR" altLang="en-US" sz="2000" b="0" dirty="0"/>
              <a:t>원의 </a:t>
            </a:r>
            <a:r>
              <a:rPr lang="en-US" altLang="ko-KR" sz="2000" b="0" dirty="0"/>
              <a:t>50</a:t>
            </a:r>
            <a:r>
              <a:rPr lang="en-US" altLang="ko-KR" sz="2000" b="0" dirty="0" smtClean="0"/>
              <a:t>%+ </a:t>
            </a:r>
            <a:r>
              <a:rPr lang="ko-KR" altLang="en-US" sz="2000" b="0" dirty="0" smtClean="0"/>
              <a:t>위자료</a:t>
            </a:r>
            <a:r>
              <a:rPr lang="en-US" altLang="ko-KR" sz="2000" b="0" dirty="0" smtClean="0"/>
              <a:t>:</a:t>
            </a:r>
            <a:r>
              <a:rPr lang="ko-KR" altLang="en-US" sz="2000" b="0" dirty="0" smtClean="0"/>
              <a:t> </a:t>
            </a:r>
            <a:r>
              <a:rPr lang="en-US" altLang="ko-KR" sz="2000" b="0" dirty="0" smtClean="0"/>
              <a:t>3,000,000)</a:t>
            </a:r>
            <a:r>
              <a:rPr lang="ko-KR" altLang="en-US" sz="2000" b="0" dirty="0" smtClean="0"/>
              <a:t>을 지급하라</a:t>
            </a:r>
            <a:r>
              <a:rPr lang="en-US" altLang="ko-KR" sz="2000" b="0" dirty="0" smtClean="0"/>
              <a:t>. </a:t>
            </a:r>
            <a:endParaRPr lang="ko-KR" altLang="en-US" sz="2000" b="0" dirty="0"/>
          </a:p>
        </p:txBody>
      </p:sp>
    </p:spTree>
    <p:extLst>
      <p:ext uri="{BB962C8B-B14F-4D97-AF65-F5344CB8AC3E}">
        <p14:creationId xmlns:p14="http://schemas.microsoft.com/office/powerpoint/2010/main" val="3527800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22121" y="533400"/>
            <a:ext cx="7696200" cy="563563"/>
          </a:xfrm>
        </p:spPr>
        <p:txBody>
          <a:bodyPr/>
          <a:lstStyle/>
          <a:p>
            <a:r>
              <a:rPr lang="ko-KR" altLang="en-US" sz="2400" dirty="0" smtClean="0"/>
              <a:t>자궁 경부 암 </a:t>
            </a:r>
            <a:r>
              <a:rPr lang="ko-KR" altLang="en-US" sz="2400" dirty="0"/>
              <a:t>수술 후 급성신부전으로 사망함에 따른 손해배상 요구</a:t>
            </a:r>
          </a:p>
        </p:txBody>
      </p:sp>
      <p:sp>
        <p:nvSpPr>
          <p:cNvPr id="3" name="내용 개체 틀 2"/>
          <p:cNvSpPr>
            <a:spLocks noGrp="1"/>
          </p:cNvSpPr>
          <p:nvPr>
            <p:ph idx="1"/>
          </p:nvPr>
        </p:nvSpPr>
        <p:spPr>
          <a:xfrm>
            <a:off x="107504" y="1249363"/>
            <a:ext cx="8807896" cy="5419997"/>
          </a:xfrm>
        </p:spPr>
        <p:txBody>
          <a:bodyPr/>
          <a:lstStyle/>
          <a:p>
            <a:pPr marL="0" indent="0">
              <a:buNone/>
            </a:pPr>
            <a:r>
              <a:rPr lang="en-US" altLang="ko-KR" sz="2000" dirty="0"/>
              <a:t>1.</a:t>
            </a:r>
            <a:r>
              <a:rPr lang="ko-KR" altLang="en-US" sz="2000" dirty="0"/>
              <a:t>사건개요 </a:t>
            </a:r>
            <a:endParaRPr lang="en-US" altLang="ko-KR" sz="2000" dirty="0"/>
          </a:p>
          <a:p>
            <a:pPr marL="0" indent="0">
              <a:buNone/>
            </a:pPr>
            <a:r>
              <a:rPr lang="ko-KR" altLang="en-US" sz="2000" b="0" dirty="0"/>
              <a:t>망인</a:t>
            </a:r>
            <a:r>
              <a:rPr lang="en-US" altLang="ko-KR" sz="2000" b="0" dirty="0"/>
              <a:t>(</a:t>
            </a:r>
            <a:r>
              <a:rPr lang="ko-KR" altLang="en-US" sz="2000" b="0" dirty="0"/>
              <a:t>선○○</a:t>
            </a:r>
            <a:r>
              <a:rPr lang="en-US" altLang="ko-KR" sz="2000" b="0" dirty="0"/>
              <a:t>, </a:t>
            </a:r>
            <a:r>
              <a:rPr lang="ko-KR" altLang="en-US" sz="2000" b="0" dirty="0"/>
              <a:t>여</a:t>
            </a:r>
            <a:r>
              <a:rPr lang="en-US" altLang="ko-KR" sz="2000" b="0" dirty="0"/>
              <a:t>, 1960</a:t>
            </a:r>
            <a:r>
              <a:rPr lang="ko-KR" altLang="en-US" sz="2000" b="0" dirty="0"/>
              <a:t>년생</a:t>
            </a:r>
            <a:r>
              <a:rPr lang="en-US" altLang="ko-KR" sz="2000" b="0" dirty="0"/>
              <a:t>)</a:t>
            </a:r>
            <a:r>
              <a:rPr lang="ko-KR" altLang="en-US" sz="2000" b="0" dirty="0"/>
              <a:t>은 </a:t>
            </a:r>
            <a:r>
              <a:rPr lang="en-US" altLang="ko-KR" sz="2000" b="0" dirty="0"/>
              <a:t>2013. 4. </a:t>
            </a:r>
            <a:r>
              <a:rPr lang="ko-KR" altLang="en-US" sz="2000" b="0" dirty="0" smtClean="0"/>
              <a:t>피 신청인 </a:t>
            </a:r>
            <a:r>
              <a:rPr lang="ko-KR" altLang="en-US" sz="2000" b="0" dirty="0"/>
              <a:t>병원에서 조직검사 결과 자궁내막유사 </a:t>
            </a:r>
            <a:r>
              <a:rPr lang="ko-KR" altLang="en-US" sz="2000" b="0" dirty="0" smtClean="0"/>
              <a:t>선 암 </a:t>
            </a:r>
            <a:r>
              <a:rPr lang="ko-KR" altLang="en-US" sz="2000" b="0" dirty="0"/>
              <a:t>진단에 따라 같은 해 </a:t>
            </a:r>
            <a:r>
              <a:rPr lang="en-US" altLang="ko-KR" sz="2000" b="0" dirty="0"/>
              <a:t>5. 6. </a:t>
            </a:r>
            <a:r>
              <a:rPr lang="ko-KR" altLang="en-US" sz="2000" b="0" dirty="0"/>
              <a:t>병기설정 개복술</a:t>
            </a:r>
            <a:r>
              <a:rPr lang="en-US" altLang="ko-KR" sz="2000" b="0" dirty="0"/>
              <a:t>(</a:t>
            </a:r>
            <a:r>
              <a:rPr lang="ko-KR" altLang="en-US" sz="2000" b="0" dirty="0" smtClean="0"/>
              <a:t>전 자궁절제술</a:t>
            </a:r>
            <a:r>
              <a:rPr lang="en-US" altLang="ko-KR" sz="2000" b="0" dirty="0"/>
              <a:t>, </a:t>
            </a:r>
            <a:r>
              <a:rPr lang="ko-KR" altLang="en-US" sz="2000" b="0" dirty="0"/>
              <a:t>양측난소난관절제술</a:t>
            </a:r>
            <a:r>
              <a:rPr lang="en-US" altLang="ko-KR" sz="2000" b="0" dirty="0"/>
              <a:t>, </a:t>
            </a:r>
            <a:r>
              <a:rPr lang="ko-KR" altLang="en-US" sz="2000" b="0" dirty="0"/>
              <a:t>골반림프절제술</a:t>
            </a:r>
            <a:r>
              <a:rPr lang="en-US" altLang="ko-KR" sz="2000" b="0" dirty="0"/>
              <a:t>, </a:t>
            </a:r>
            <a:r>
              <a:rPr lang="ko-KR" altLang="en-US" sz="2000" b="0" dirty="0"/>
              <a:t>대동맥주위림프절제술</a:t>
            </a:r>
            <a:r>
              <a:rPr lang="en-US" altLang="ko-KR" sz="2000" b="0" dirty="0"/>
              <a:t>)</a:t>
            </a:r>
            <a:r>
              <a:rPr lang="ko-KR" altLang="en-US" sz="2000" b="0" dirty="0"/>
              <a:t>을 받고 퇴원하였으나</a:t>
            </a:r>
            <a:r>
              <a:rPr lang="en-US" altLang="ko-KR" sz="2000" b="0" dirty="0"/>
              <a:t>, </a:t>
            </a:r>
            <a:r>
              <a:rPr lang="ko-KR" altLang="en-US" sz="2000" b="0" dirty="0"/>
              <a:t>이후 급성신부전이 발생하여 재입원 중 같은 해 </a:t>
            </a:r>
            <a:r>
              <a:rPr lang="en-US" altLang="ko-KR" sz="2000" b="0" dirty="0"/>
              <a:t>6. 14. </a:t>
            </a:r>
            <a:r>
              <a:rPr lang="ko-KR" altLang="en-US" sz="2000" b="0" dirty="0"/>
              <a:t>사망함</a:t>
            </a:r>
            <a:r>
              <a:rPr lang="en-US" altLang="ko-KR" sz="2000" b="0" dirty="0" smtClean="0"/>
              <a:t>.</a:t>
            </a:r>
          </a:p>
          <a:p>
            <a:pPr marL="0" indent="0">
              <a:buNone/>
            </a:pPr>
            <a:endParaRPr lang="en-US" altLang="ko-KR" sz="800" b="0" dirty="0" smtClean="0"/>
          </a:p>
          <a:p>
            <a:pPr marL="0" indent="0">
              <a:buNone/>
            </a:pPr>
            <a:r>
              <a:rPr lang="en-US" altLang="ko-KR" sz="2000" dirty="0" smtClean="0"/>
              <a:t>2</a:t>
            </a:r>
            <a:r>
              <a:rPr lang="en-US" altLang="ko-KR" sz="2000" dirty="0"/>
              <a:t>. </a:t>
            </a:r>
            <a:r>
              <a:rPr lang="ko-KR" altLang="en-US" sz="2000" dirty="0"/>
              <a:t>출처</a:t>
            </a:r>
            <a:r>
              <a:rPr lang="en-US" altLang="ko-KR" sz="2000" dirty="0"/>
              <a:t>:</a:t>
            </a:r>
            <a:r>
              <a:rPr lang="ko-KR" altLang="en-US" sz="2000" dirty="0" smtClean="0"/>
              <a:t>소비자보호원</a:t>
            </a:r>
            <a:endParaRPr lang="en-US" altLang="ko-KR" sz="2000" dirty="0" smtClean="0"/>
          </a:p>
          <a:p>
            <a:pPr marL="0" indent="0">
              <a:buNone/>
            </a:pPr>
            <a:endParaRPr lang="en-US" altLang="ko-KR" sz="800" dirty="0"/>
          </a:p>
          <a:p>
            <a:pPr marL="0" indent="0">
              <a:buNone/>
            </a:pPr>
            <a:r>
              <a:rPr lang="en-US" altLang="ko-KR" sz="2000" dirty="0"/>
              <a:t>3. </a:t>
            </a:r>
            <a:r>
              <a:rPr lang="ko-KR" altLang="en-US" sz="2000" dirty="0"/>
              <a:t>책임 범위</a:t>
            </a:r>
            <a:endParaRPr lang="en-US" altLang="ko-KR" sz="2000" dirty="0"/>
          </a:p>
          <a:p>
            <a:pPr marL="0" indent="0">
              <a:buNone/>
            </a:pPr>
            <a:r>
              <a:rPr lang="ko-KR" altLang="en-US" sz="2000" b="0" dirty="0" smtClean="0"/>
              <a:t>자궁 경부 암 </a:t>
            </a:r>
            <a:r>
              <a:rPr lang="ko-KR" altLang="en-US" sz="2000" b="0" dirty="0"/>
              <a:t>진단 하에 수술을 받은 것은 의료사고와 무관하므로 자궁절제술 등을 받은 후 </a:t>
            </a:r>
            <a:r>
              <a:rPr lang="ko-KR" altLang="en-US" sz="2000" b="0" dirty="0" smtClean="0"/>
              <a:t>저 나트륨 혈 증이 </a:t>
            </a:r>
            <a:r>
              <a:rPr lang="ko-KR" altLang="en-US" sz="2000" b="0" dirty="0"/>
              <a:t>나타난 </a:t>
            </a:r>
            <a:r>
              <a:rPr lang="en-US" altLang="ko-KR" sz="2000" b="0" dirty="0"/>
              <a:t>2013. 5. 9. </a:t>
            </a:r>
            <a:r>
              <a:rPr lang="ko-KR" altLang="en-US" sz="2000" b="0" dirty="0"/>
              <a:t>이후에 발생한 진료비로 제한함이 피 신청인의 책임 범위를 </a:t>
            </a:r>
            <a:r>
              <a:rPr lang="en-US" altLang="ko-KR" sz="2000" b="0" dirty="0"/>
              <a:t>4</a:t>
            </a:r>
            <a:r>
              <a:rPr lang="en-US" altLang="ko-KR" sz="2000" b="0" dirty="0" smtClean="0"/>
              <a:t>0</a:t>
            </a:r>
            <a:r>
              <a:rPr lang="en-US" altLang="ko-KR" sz="2000" b="0" dirty="0"/>
              <a:t>%</a:t>
            </a:r>
            <a:r>
              <a:rPr lang="ko-KR" altLang="en-US" sz="2000" b="0" dirty="0"/>
              <a:t>로 </a:t>
            </a:r>
            <a:r>
              <a:rPr lang="ko-KR" altLang="en-US" sz="2000" b="0" dirty="0" smtClean="0"/>
              <a:t>제한함</a:t>
            </a:r>
            <a:endParaRPr lang="en-US" altLang="ko-KR" sz="2000" b="0" dirty="0" smtClean="0"/>
          </a:p>
          <a:p>
            <a:pPr marL="0" indent="0">
              <a:buNone/>
            </a:pPr>
            <a:endParaRPr lang="en-US" altLang="ko-KR" sz="800" b="0" dirty="0"/>
          </a:p>
          <a:p>
            <a:pPr marL="0" indent="0">
              <a:buNone/>
            </a:pPr>
            <a:r>
              <a:rPr lang="en-US" altLang="ko-KR" sz="2000" dirty="0"/>
              <a:t>4. </a:t>
            </a:r>
            <a:r>
              <a:rPr lang="ko-KR" altLang="en-US" sz="2000" dirty="0" smtClean="0"/>
              <a:t>결론 </a:t>
            </a:r>
            <a:endParaRPr lang="en-US" altLang="ko-KR" sz="2000" dirty="0" smtClean="0"/>
          </a:p>
          <a:p>
            <a:pPr marL="0" indent="0">
              <a:buNone/>
            </a:pPr>
            <a:r>
              <a:rPr lang="ko-KR" altLang="en-US" sz="2000" dirty="0" smtClean="0"/>
              <a:t>피 신청인은 </a:t>
            </a:r>
            <a:r>
              <a:rPr lang="en-US" altLang="ko-KR" sz="2000" dirty="0"/>
              <a:t>2014. 7. 10.</a:t>
            </a:r>
            <a:r>
              <a:rPr lang="ko-KR" altLang="en-US" sz="2000" dirty="0"/>
              <a:t>까지 신청인 정○○에게 </a:t>
            </a:r>
            <a:r>
              <a:rPr lang="ko-KR" altLang="en-US" sz="2000" dirty="0">
                <a:solidFill>
                  <a:srgbClr val="00B0F0"/>
                </a:solidFill>
              </a:rPr>
              <a:t>금 </a:t>
            </a:r>
            <a:r>
              <a:rPr lang="en-US" altLang="ko-KR" sz="2000" dirty="0">
                <a:solidFill>
                  <a:srgbClr val="00B0F0"/>
                </a:solidFill>
              </a:rPr>
              <a:t>16,499,000</a:t>
            </a:r>
            <a:r>
              <a:rPr lang="ko-KR" altLang="en-US" sz="2000" dirty="0" smtClean="0">
                <a:solidFill>
                  <a:srgbClr val="00B0F0"/>
                </a:solidFill>
              </a:rPr>
              <a:t>원</a:t>
            </a:r>
            <a:r>
              <a:rPr lang="en-US" altLang="ko-KR" sz="2000" dirty="0" smtClean="0">
                <a:solidFill>
                  <a:srgbClr val="00B0F0"/>
                </a:solidFill>
              </a:rPr>
              <a:t>, </a:t>
            </a:r>
            <a:r>
              <a:rPr lang="ko-KR" altLang="en-US" sz="2000" dirty="0">
                <a:solidFill>
                  <a:srgbClr val="00B0F0"/>
                </a:solidFill>
              </a:rPr>
              <a:t>신청인 정○○</a:t>
            </a:r>
            <a:r>
              <a:rPr lang="en-US" altLang="ko-KR" sz="2000" dirty="0">
                <a:solidFill>
                  <a:srgbClr val="00B0F0"/>
                </a:solidFill>
              </a:rPr>
              <a:t>, </a:t>
            </a:r>
            <a:r>
              <a:rPr lang="ko-KR" altLang="en-US" sz="2000" dirty="0">
                <a:solidFill>
                  <a:srgbClr val="00B0F0"/>
                </a:solidFill>
              </a:rPr>
              <a:t>정○○에게 각 금 </a:t>
            </a:r>
            <a:r>
              <a:rPr lang="en-US" altLang="ko-KR" sz="2000" dirty="0">
                <a:solidFill>
                  <a:srgbClr val="00B0F0"/>
                </a:solidFill>
              </a:rPr>
              <a:t>8,285,000</a:t>
            </a:r>
            <a:r>
              <a:rPr lang="ko-KR" altLang="en-US" sz="2000" dirty="0" smtClean="0">
                <a:solidFill>
                  <a:srgbClr val="00B0F0"/>
                </a:solidFill>
              </a:rPr>
              <a:t>원을 </a:t>
            </a:r>
            <a:r>
              <a:rPr lang="ko-KR" altLang="en-US" sz="2000" dirty="0">
                <a:solidFill>
                  <a:srgbClr val="00B0F0"/>
                </a:solidFill>
              </a:rPr>
              <a:t>각 </a:t>
            </a:r>
            <a:r>
              <a:rPr lang="ko-KR" altLang="en-US" sz="2000" dirty="0" smtClean="0">
                <a:solidFill>
                  <a:srgbClr val="00B0F0"/>
                </a:solidFill>
              </a:rPr>
              <a:t>지급하라</a:t>
            </a:r>
            <a:r>
              <a:rPr lang="en-US" altLang="ko-KR" sz="2000" dirty="0" smtClean="0"/>
              <a:t>.</a:t>
            </a:r>
            <a:endParaRPr lang="en-US" altLang="ko-KR" sz="2000" dirty="0"/>
          </a:p>
        </p:txBody>
      </p:sp>
    </p:spTree>
    <p:extLst>
      <p:ext uri="{BB962C8B-B14F-4D97-AF65-F5344CB8AC3E}">
        <p14:creationId xmlns:p14="http://schemas.microsoft.com/office/powerpoint/2010/main" val="1874798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B</a:t>
            </a:r>
            <a:r>
              <a:rPr lang="ko-KR" altLang="en-US" sz="2400" dirty="0"/>
              <a:t>형 간염 수직감염 및 간암 진단지연으로 사망에 따른</a:t>
            </a:r>
            <a:br>
              <a:rPr lang="ko-KR" altLang="en-US" sz="2400" dirty="0"/>
            </a:br>
            <a:r>
              <a:rPr lang="ko-KR" altLang="en-US" sz="2400" dirty="0"/>
              <a:t>손해배상 </a:t>
            </a:r>
            <a:r>
              <a:rPr lang="ko-KR" altLang="en-US" sz="2400" dirty="0" smtClean="0"/>
              <a:t>요구</a:t>
            </a:r>
            <a:endParaRPr lang="ko-KR" altLang="en-US" sz="2400" dirty="0"/>
          </a:p>
        </p:txBody>
      </p:sp>
      <p:sp>
        <p:nvSpPr>
          <p:cNvPr id="3" name="내용 개체 틀 2"/>
          <p:cNvSpPr>
            <a:spLocks noGrp="1"/>
          </p:cNvSpPr>
          <p:nvPr>
            <p:ph idx="1"/>
          </p:nvPr>
        </p:nvSpPr>
        <p:spPr>
          <a:xfrm>
            <a:off x="107504" y="1268760"/>
            <a:ext cx="8928992" cy="5149552"/>
          </a:xfrm>
        </p:spPr>
        <p:txBody>
          <a:bodyPr/>
          <a:lstStyle/>
          <a:p>
            <a:pPr marL="0" indent="0">
              <a:buNone/>
            </a:pPr>
            <a:r>
              <a:rPr lang="en-US" altLang="ko-KR" sz="2000" dirty="0"/>
              <a:t>1.</a:t>
            </a:r>
            <a:r>
              <a:rPr lang="ko-KR" altLang="en-US" sz="2000" dirty="0" smtClean="0"/>
              <a:t>사건개요</a:t>
            </a:r>
            <a:r>
              <a:rPr lang="en-US" altLang="ko-KR" sz="2000" dirty="0" smtClean="0"/>
              <a:t>:</a:t>
            </a:r>
            <a:r>
              <a:rPr lang="ko-KR" altLang="en-US" sz="2000" dirty="0" smtClean="0"/>
              <a:t> </a:t>
            </a:r>
            <a:r>
              <a:rPr lang="ko-KR" altLang="en-US" sz="2000" b="0" dirty="0" smtClean="0"/>
              <a:t>망인</a:t>
            </a:r>
            <a:r>
              <a:rPr lang="en-US" altLang="ko-KR" sz="2000" b="0" dirty="0"/>
              <a:t>(</a:t>
            </a:r>
            <a:r>
              <a:rPr lang="ko-KR" altLang="en-US" sz="2000" b="0" dirty="0"/>
              <a:t>남</a:t>
            </a:r>
            <a:r>
              <a:rPr lang="en-US" altLang="ko-KR" sz="2000" b="0" dirty="0"/>
              <a:t>, 16</a:t>
            </a:r>
            <a:r>
              <a:rPr lang="ko-KR" altLang="en-US" sz="2000" b="0" dirty="0"/>
              <a:t>세</a:t>
            </a:r>
            <a:r>
              <a:rPr lang="en-US" altLang="ko-KR" sz="2000" b="0" dirty="0"/>
              <a:t>)</a:t>
            </a:r>
            <a:r>
              <a:rPr lang="ko-KR" altLang="en-US" sz="2000" b="0" dirty="0"/>
              <a:t>은 </a:t>
            </a:r>
            <a:r>
              <a:rPr lang="en-US" altLang="ko-KR" sz="2000" b="0" dirty="0"/>
              <a:t>1999. 4. 3. 10:45</a:t>
            </a:r>
            <a:r>
              <a:rPr lang="ko-KR" altLang="en-US" sz="2000" b="0" dirty="0"/>
              <a:t>경 </a:t>
            </a:r>
            <a:r>
              <a:rPr lang="en-US" altLang="ko-KR" sz="2000" b="0" dirty="0"/>
              <a:t>B</a:t>
            </a:r>
            <a:r>
              <a:rPr lang="ko-KR" altLang="en-US" sz="2000" b="0" dirty="0"/>
              <a:t>형 간염 보균자인 산모로부터 출생하여 </a:t>
            </a:r>
            <a:r>
              <a:rPr lang="ko-KR" altLang="en-US" sz="2000" b="0" dirty="0" smtClean="0"/>
              <a:t>다음날인 </a:t>
            </a:r>
            <a:r>
              <a:rPr lang="ko-KR" altLang="en-US" sz="2000" b="0" dirty="0"/>
              <a:t>같은 해 </a:t>
            </a:r>
            <a:r>
              <a:rPr lang="en-US" altLang="ko-KR" sz="2000" b="0" dirty="0"/>
              <a:t>4. 4. 09:00</a:t>
            </a:r>
            <a:r>
              <a:rPr lang="ko-KR" altLang="en-US" sz="2000" b="0" dirty="0"/>
              <a:t>경 </a:t>
            </a:r>
            <a:r>
              <a:rPr lang="en-US" altLang="ko-KR" sz="2000" b="0" dirty="0"/>
              <a:t>B</a:t>
            </a:r>
            <a:r>
              <a:rPr lang="ko-KR" altLang="en-US" sz="2000" b="0" dirty="0"/>
              <a:t>형 간염백신 주사를 맞았고</a:t>
            </a:r>
            <a:r>
              <a:rPr lang="en-US" altLang="ko-KR" sz="2000" b="0" dirty="0"/>
              <a:t>, </a:t>
            </a:r>
            <a:r>
              <a:rPr lang="ko-KR" altLang="en-US" sz="2000" b="0" dirty="0"/>
              <a:t>출생 후 </a:t>
            </a:r>
            <a:r>
              <a:rPr lang="en-US" altLang="ko-KR" sz="2000" b="0" dirty="0"/>
              <a:t>24</a:t>
            </a:r>
            <a:r>
              <a:rPr lang="ko-KR" altLang="en-US" sz="2000" b="0" dirty="0"/>
              <a:t>시간이 </a:t>
            </a:r>
            <a:r>
              <a:rPr lang="ko-KR" altLang="en-US" sz="2000" b="0" dirty="0" smtClean="0"/>
              <a:t>경과한</a:t>
            </a:r>
            <a:r>
              <a:rPr lang="en-US" altLang="ko-KR" sz="2000" b="0" dirty="0" smtClean="0"/>
              <a:t>11:20</a:t>
            </a:r>
            <a:r>
              <a:rPr lang="ko-KR" altLang="en-US" sz="2000" b="0" dirty="0"/>
              <a:t>경 </a:t>
            </a:r>
            <a:r>
              <a:rPr lang="en-US" altLang="ko-KR" sz="2000" b="0" dirty="0"/>
              <a:t>B</a:t>
            </a:r>
            <a:r>
              <a:rPr lang="ko-KR" altLang="en-US" sz="2000" b="0" dirty="0"/>
              <a:t>형 간염 면역글로불린 주사를 맞고 퇴원한 자로</a:t>
            </a:r>
            <a:r>
              <a:rPr lang="en-US" altLang="ko-KR" sz="2000" b="0" dirty="0"/>
              <a:t>, </a:t>
            </a:r>
            <a:r>
              <a:rPr lang="ko-KR" altLang="en-US" sz="2000" b="0" dirty="0" smtClean="0"/>
              <a:t>이후 </a:t>
            </a:r>
            <a:r>
              <a:rPr lang="en-US" altLang="ko-KR" sz="2000" b="0" dirty="0" smtClean="0"/>
              <a:t>2013</a:t>
            </a:r>
            <a:r>
              <a:rPr lang="en-US" altLang="ko-KR" sz="2000" b="0" dirty="0"/>
              <a:t>. 7. 4. </a:t>
            </a:r>
            <a:r>
              <a:rPr lang="ko-KR" altLang="en-US" sz="2000" b="0" dirty="0"/>
              <a:t>체중감소</a:t>
            </a:r>
            <a:r>
              <a:rPr lang="en-US" altLang="ko-KR" sz="2000" b="0" dirty="0"/>
              <a:t>, </a:t>
            </a:r>
            <a:r>
              <a:rPr lang="ko-KR" altLang="en-US" sz="2000" b="0" dirty="0" smtClean="0"/>
              <a:t>피로감</a:t>
            </a:r>
            <a:r>
              <a:rPr lang="en-US" altLang="ko-KR" sz="2000" b="0" dirty="0"/>
              <a:t>, </a:t>
            </a:r>
            <a:r>
              <a:rPr lang="ko-KR" altLang="en-US" sz="2000" b="0" dirty="0"/>
              <a:t>구토 등으로 입원하여 특이 소견이 없다는 진단에 따라 다음날 퇴원을 했으나 </a:t>
            </a:r>
            <a:r>
              <a:rPr lang="ko-KR" altLang="en-US" sz="2000" b="0" dirty="0" smtClean="0"/>
              <a:t>같은 </a:t>
            </a:r>
            <a:r>
              <a:rPr lang="ko-KR" altLang="en-US" sz="2000" b="0" dirty="0"/>
              <a:t>해 </a:t>
            </a:r>
            <a:r>
              <a:rPr lang="en-US" altLang="ko-KR" sz="2000" b="0" dirty="0"/>
              <a:t>7. 23. </a:t>
            </a:r>
            <a:r>
              <a:rPr lang="ko-KR" altLang="en-US" sz="2000" b="0" dirty="0"/>
              <a:t>간암이 폐로 전이된 </a:t>
            </a:r>
            <a:r>
              <a:rPr lang="ko-KR" altLang="en-US" sz="2000" b="0" dirty="0" smtClean="0"/>
              <a:t>말기 암으로 </a:t>
            </a:r>
            <a:r>
              <a:rPr lang="ko-KR" altLang="en-US" sz="2000" b="0" dirty="0"/>
              <a:t>항암치료를 받았지만 </a:t>
            </a:r>
            <a:r>
              <a:rPr lang="en-US" altLang="ko-KR" sz="2000" b="0" dirty="0"/>
              <a:t>2014. </a:t>
            </a:r>
            <a:r>
              <a:rPr lang="en-US" altLang="ko-KR" sz="2000" b="0" dirty="0" smtClean="0"/>
              <a:t>4.5</a:t>
            </a:r>
            <a:r>
              <a:rPr lang="en-US" altLang="ko-KR" sz="2000" b="0" dirty="0"/>
              <a:t>. </a:t>
            </a:r>
            <a:r>
              <a:rPr lang="ko-KR" altLang="en-US" sz="2000" b="0" dirty="0"/>
              <a:t>사망함</a:t>
            </a:r>
            <a:r>
              <a:rPr lang="en-US" altLang="ko-KR" sz="2000" b="0" dirty="0" smtClean="0"/>
              <a:t>.</a:t>
            </a:r>
          </a:p>
          <a:p>
            <a:pPr marL="0" indent="0">
              <a:buNone/>
            </a:pPr>
            <a:endParaRPr lang="en-US" altLang="ko-KR" sz="800" b="0" dirty="0" smtClean="0"/>
          </a:p>
          <a:p>
            <a:pPr marL="0" indent="0">
              <a:buNone/>
            </a:pPr>
            <a:r>
              <a:rPr lang="en-US" altLang="ko-KR" sz="2000" dirty="0"/>
              <a:t>2. </a:t>
            </a:r>
            <a:r>
              <a:rPr lang="ko-KR" altLang="en-US" sz="2000" dirty="0"/>
              <a:t>출처</a:t>
            </a:r>
            <a:r>
              <a:rPr lang="en-US" altLang="ko-KR" sz="2000" dirty="0"/>
              <a:t>:</a:t>
            </a:r>
            <a:r>
              <a:rPr lang="ko-KR" altLang="en-US" sz="2000" dirty="0" smtClean="0"/>
              <a:t>소비자보호원</a:t>
            </a:r>
            <a:r>
              <a:rPr lang="en-US" altLang="ko-KR" sz="2000" b="0" dirty="0"/>
              <a:t>[</a:t>
            </a:r>
            <a:r>
              <a:rPr lang="ko-KR" altLang="en-US" sz="2000" b="0" dirty="0"/>
              <a:t>사건번호 </a:t>
            </a:r>
            <a:r>
              <a:rPr lang="en-US" altLang="ko-KR" sz="2000" b="0" dirty="0"/>
              <a:t>2014</a:t>
            </a:r>
            <a:r>
              <a:rPr lang="ko-KR" altLang="en-US" sz="2000" b="0" dirty="0"/>
              <a:t>일가</a:t>
            </a:r>
            <a:r>
              <a:rPr lang="en-US" altLang="ko-KR" sz="2000" b="0" dirty="0"/>
              <a:t>444] [</a:t>
            </a:r>
            <a:r>
              <a:rPr lang="ko-KR" altLang="en-US" sz="2000" b="0" dirty="0"/>
              <a:t>결정일자 </a:t>
            </a:r>
            <a:r>
              <a:rPr lang="en-US" altLang="ko-KR" sz="2000" b="0" dirty="0"/>
              <a:t>20150209</a:t>
            </a:r>
            <a:r>
              <a:rPr lang="en-US" altLang="ko-KR" sz="2000" b="0" dirty="0" smtClean="0"/>
              <a:t>]</a:t>
            </a:r>
          </a:p>
          <a:p>
            <a:pPr marL="0" indent="0">
              <a:buNone/>
            </a:pPr>
            <a:endParaRPr lang="en-US" altLang="ko-KR" sz="800" b="0" dirty="0" smtClean="0"/>
          </a:p>
          <a:p>
            <a:pPr marL="0" indent="0">
              <a:buNone/>
            </a:pPr>
            <a:r>
              <a:rPr lang="en-US" altLang="ko-KR" sz="2000" dirty="0"/>
              <a:t>3. </a:t>
            </a:r>
            <a:r>
              <a:rPr lang="ko-KR" altLang="en-US" sz="2000" dirty="0"/>
              <a:t>책임 </a:t>
            </a:r>
            <a:r>
              <a:rPr lang="ko-KR" altLang="en-US" sz="2000" dirty="0" smtClean="0"/>
              <a:t>범위</a:t>
            </a:r>
            <a:r>
              <a:rPr lang="en-US" altLang="ko-KR" sz="2000" dirty="0" smtClean="0"/>
              <a:t>:</a:t>
            </a:r>
            <a:r>
              <a:rPr lang="ko-KR" altLang="en-US" sz="2000" b="0" dirty="0"/>
              <a:t>망인에게 </a:t>
            </a:r>
            <a:r>
              <a:rPr lang="en-US" altLang="ko-KR" sz="2000" b="0" dirty="0"/>
              <a:t>B</a:t>
            </a:r>
            <a:r>
              <a:rPr lang="ko-KR" altLang="en-US" sz="2000" b="0" dirty="0"/>
              <a:t>형 간염 가족력이 있고 임신 기간 중에 태반을 통하여 감염될 수도 </a:t>
            </a:r>
            <a:r>
              <a:rPr lang="ko-KR" altLang="en-US" sz="2000" b="0" dirty="0" smtClean="0"/>
              <a:t>있으며 </a:t>
            </a:r>
            <a:r>
              <a:rPr lang="ko-KR" altLang="en-US" sz="2000" b="0" dirty="0"/>
              <a:t>출생 즉시 </a:t>
            </a:r>
            <a:r>
              <a:rPr lang="en-US" altLang="ko-KR" sz="2000" b="0" dirty="0"/>
              <a:t>B</a:t>
            </a:r>
            <a:r>
              <a:rPr lang="ko-KR" altLang="en-US" sz="2000" b="0" dirty="0"/>
              <a:t>형 간염 면역글로불린을 접종하였다고 하더라도 수직감염의 </a:t>
            </a:r>
            <a:r>
              <a:rPr lang="ko-KR" altLang="en-US" sz="2000" b="0" dirty="0" smtClean="0"/>
              <a:t>가능성이 </a:t>
            </a:r>
            <a:r>
              <a:rPr lang="ko-KR" altLang="en-US" sz="2000" b="0" dirty="0"/>
              <a:t>존재하는 점</a:t>
            </a:r>
            <a:r>
              <a:rPr lang="en-US" altLang="ko-KR" sz="2000" b="0" dirty="0"/>
              <a:t>, </a:t>
            </a:r>
            <a:r>
              <a:rPr lang="ko-KR" altLang="en-US" sz="2000" b="0" dirty="0"/>
              <a:t>망인의 </a:t>
            </a:r>
            <a:r>
              <a:rPr lang="en-US" altLang="ko-KR" sz="2000" b="0" dirty="0"/>
              <a:t>B</a:t>
            </a:r>
            <a:r>
              <a:rPr lang="ko-KR" altLang="en-US" sz="2000" b="0" dirty="0"/>
              <a:t>형 간염의 진행속도가 빠른 것으로 보여 예후가 좋지 </a:t>
            </a:r>
            <a:r>
              <a:rPr lang="ko-KR" altLang="en-US" sz="2000" b="0" dirty="0" smtClean="0"/>
              <a:t>않았을 </a:t>
            </a:r>
            <a:r>
              <a:rPr lang="ko-KR" altLang="en-US" sz="2000" b="0" dirty="0"/>
              <a:t>것으로 예상되는 점 등을 고려할 때</a:t>
            </a:r>
            <a:r>
              <a:rPr lang="en-US" altLang="ko-KR" sz="2000" b="0" dirty="0" smtClean="0"/>
              <a:t>,</a:t>
            </a:r>
            <a:r>
              <a:rPr lang="ko-KR" altLang="en-US" sz="2000" b="0" dirty="0"/>
              <a:t> 책임 범위를 </a:t>
            </a:r>
            <a:r>
              <a:rPr lang="en-US" altLang="ko-KR" sz="2000" b="0" dirty="0"/>
              <a:t>50</a:t>
            </a:r>
            <a:r>
              <a:rPr lang="en-US" altLang="ko-KR" sz="2000" b="0" dirty="0" smtClean="0"/>
              <a:t>%</a:t>
            </a:r>
            <a:r>
              <a:rPr lang="ko-KR" altLang="en-US" sz="2000" b="0" dirty="0" smtClean="0"/>
              <a:t>로 제한함</a:t>
            </a:r>
            <a:endParaRPr lang="en-US" altLang="ko-KR" sz="2000" b="0" dirty="0" smtClean="0"/>
          </a:p>
          <a:p>
            <a:pPr marL="0" indent="0">
              <a:buNone/>
            </a:pPr>
            <a:endParaRPr lang="en-US" altLang="ko-KR" sz="800" dirty="0"/>
          </a:p>
          <a:p>
            <a:pPr marL="0" indent="0">
              <a:buNone/>
            </a:pPr>
            <a:r>
              <a:rPr lang="en-US" altLang="ko-KR" sz="2000" dirty="0"/>
              <a:t>4. </a:t>
            </a:r>
            <a:r>
              <a:rPr lang="ko-KR" altLang="en-US" sz="2000" dirty="0"/>
              <a:t>결론 </a:t>
            </a:r>
            <a:endParaRPr lang="en-US" altLang="ko-KR" sz="2000" dirty="0"/>
          </a:p>
          <a:p>
            <a:pPr marL="0" indent="0">
              <a:buNone/>
            </a:pPr>
            <a:r>
              <a:rPr lang="ko-KR" altLang="en-US" sz="2000" b="0" dirty="0" smtClean="0"/>
              <a:t>재산상 </a:t>
            </a:r>
            <a:r>
              <a:rPr lang="ko-KR" altLang="en-US" sz="2000" b="0" dirty="0"/>
              <a:t>손해</a:t>
            </a:r>
            <a:r>
              <a:rPr lang="en-US" altLang="ko-KR" sz="2000" b="0" dirty="0"/>
              <a:t>, </a:t>
            </a:r>
            <a:r>
              <a:rPr lang="ko-KR" altLang="en-US" sz="2000" b="0" dirty="0"/>
              <a:t>고유의 위자료 및 </a:t>
            </a:r>
            <a:r>
              <a:rPr lang="ko-KR" altLang="en-US" sz="2000" b="0" dirty="0" smtClean="0"/>
              <a:t>상속분의 합계 </a:t>
            </a:r>
            <a:r>
              <a:rPr lang="ko-KR" altLang="en-US" sz="2000" dirty="0">
                <a:solidFill>
                  <a:srgbClr val="00B0F0"/>
                </a:solidFill>
              </a:rPr>
              <a:t>각 금 </a:t>
            </a:r>
            <a:r>
              <a:rPr lang="en-US" altLang="ko-KR" sz="2000" dirty="0">
                <a:solidFill>
                  <a:srgbClr val="00B0F0"/>
                </a:solidFill>
              </a:rPr>
              <a:t>83,336,736</a:t>
            </a:r>
            <a:r>
              <a:rPr lang="ko-KR" altLang="en-US" sz="2000" dirty="0">
                <a:solidFill>
                  <a:srgbClr val="00B0F0"/>
                </a:solidFill>
              </a:rPr>
              <a:t>원을 </a:t>
            </a:r>
            <a:r>
              <a:rPr lang="ko-KR" altLang="en-US" sz="2000" dirty="0" smtClean="0">
                <a:solidFill>
                  <a:srgbClr val="00B0F0"/>
                </a:solidFill>
              </a:rPr>
              <a:t>지급</a:t>
            </a:r>
            <a:endParaRPr lang="en-US" altLang="ko-KR" sz="2000" dirty="0">
              <a:solidFill>
                <a:srgbClr val="00B0F0"/>
              </a:solidFill>
            </a:endParaRPr>
          </a:p>
          <a:p>
            <a:endParaRPr lang="ko-KR" altLang="en-US" sz="2000" b="0" dirty="0"/>
          </a:p>
        </p:txBody>
      </p:sp>
    </p:spTree>
    <p:extLst>
      <p:ext uri="{BB962C8B-B14F-4D97-AF65-F5344CB8AC3E}">
        <p14:creationId xmlns:p14="http://schemas.microsoft.com/office/powerpoint/2010/main" val="100493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476672"/>
            <a:ext cx="7696200" cy="563563"/>
          </a:xfrm>
        </p:spPr>
        <p:txBody>
          <a:bodyPr/>
          <a:lstStyle/>
          <a:p>
            <a:r>
              <a:rPr lang="ko-KR" altLang="en-US" sz="2400" dirty="0" smtClean="0"/>
              <a:t>자궁 적출 술 </a:t>
            </a:r>
            <a:r>
              <a:rPr lang="ko-KR" altLang="en-US" sz="2400" dirty="0"/>
              <a:t>후 </a:t>
            </a:r>
            <a:r>
              <a:rPr lang="ko-KR" altLang="en-US" sz="2400" dirty="0" smtClean="0"/>
              <a:t>장 천공에 </a:t>
            </a:r>
            <a:r>
              <a:rPr lang="ko-KR" altLang="en-US" sz="2400" dirty="0"/>
              <a:t>따른 손해배상 요구</a:t>
            </a:r>
          </a:p>
        </p:txBody>
      </p:sp>
      <p:sp>
        <p:nvSpPr>
          <p:cNvPr id="3" name="내용 개체 틀 2"/>
          <p:cNvSpPr>
            <a:spLocks noGrp="1"/>
          </p:cNvSpPr>
          <p:nvPr>
            <p:ph idx="1"/>
          </p:nvPr>
        </p:nvSpPr>
        <p:spPr>
          <a:xfrm>
            <a:off x="0" y="1268760"/>
            <a:ext cx="9036496" cy="5149552"/>
          </a:xfrm>
        </p:spPr>
        <p:txBody>
          <a:bodyPr/>
          <a:lstStyle/>
          <a:p>
            <a:pPr marL="0" indent="0">
              <a:buNone/>
            </a:pPr>
            <a:r>
              <a:rPr lang="en-US" altLang="ko-KR" sz="2000" dirty="0"/>
              <a:t>1.</a:t>
            </a:r>
            <a:r>
              <a:rPr lang="ko-KR" altLang="en-US" sz="2000" dirty="0"/>
              <a:t>사건개요 </a:t>
            </a:r>
            <a:endParaRPr lang="en-US" altLang="ko-KR" sz="2000" dirty="0" smtClean="0"/>
          </a:p>
          <a:p>
            <a:pPr marL="0" indent="0">
              <a:buNone/>
            </a:pPr>
            <a:r>
              <a:rPr lang="en-US" altLang="ko-KR" sz="2000" dirty="0" smtClean="0"/>
              <a:t>:</a:t>
            </a:r>
            <a:r>
              <a:rPr lang="ko-KR" altLang="en-US" sz="2000" b="0" dirty="0"/>
              <a:t>신청인</a:t>
            </a:r>
            <a:r>
              <a:rPr lang="en-US" altLang="ko-KR" sz="2000" b="0" dirty="0"/>
              <a:t>(</a:t>
            </a:r>
            <a:r>
              <a:rPr lang="ko-KR" altLang="en-US" sz="2000" b="0" dirty="0"/>
              <a:t>여</a:t>
            </a:r>
            <a:r>
              <a:rPr lang="en-US" altLang="ko-KR" sz="2000" b="0" dirty="0"/>
              <a:t>, 44</a:t>
            </a:r>
            <a:r>
              <a:rPr lang="ko-KR" altLang="en-US" sz="2000" b="0" dirty="0"/>
              <a:t>세</a:t>
            </a:r>
            <a:r>
              <a:rPr lang="en-US" altLang="ko-KR" sz="2000" b="0" dirty="0"/>
              <a:t>)</a:t>
            </a:r>
            <a:r>
              <a:rPr lang="ko-KR" altLang="en-US" sz="2000" b="0" dirty="0"/>
              <a:t>은 </a:t>
            </a:r>
            <a:r>
              <a:rPr lang="en-US" altLang="ko-KR" sz="2000" b="0" dirty="0"/>
              <a:t>2013. 6. 27. </a:t>
            </a:r>
            <a:r>
              <a:rPr lang="ko-KR" altLang="en-US" sz="2000" b="0" dirty="0" smtClean="0"/>
              <a:t>피 신청인 </a:t>
            </a:r>
            <a:r>
              <a:rPr lang="ko-KR" altLang="en-US" sz="2000" b="0" dirty="0"/>
              <a:t>병원에서 거대 자궁근종 진단 하에 </a:t>
            </a:r>
            <a:r>
              <a:rPr lang="ko-KR" altLang="en-US" sz="2000" b="0" dirty="0" smtClean="0"/>
              <a:t>복강경을 이용해 전 자궁 적출 술을 </a:t>
            </a:r>
            <a:r>
              <a:rPr lang="ko-KR" altLang="en-US" sz="2000" b="0" dirty="0"/>
              <a:t>받은 후 같은 해 </a:t>
            </a:r>
            <a:r>
              <a:rPr lang="en-US" altLang="ko-KR" sz="2000" b="0" dirty="0"/>
              <a:t>7. 2. </a:t>
            </a:r>
            <a:r>
              <a:rPr lang="ko-KR" altLang="en-US" sz="2000" b="0" dirty="0"/>
              <a:t>복막염이 발생되어 조정 외 병원으로 </a:t>
            </a:r>
            <a:r>
              <a:rPr lang="ko-KR" altLang="en-US" sz="2000" b="0" dirty="0" smtClean="0"/>
              <a:t>전원 한 </a:t>
            </a:r>
            <a:r>
              <a:rPr lang="ko-KR" altLang="en-US" sz="2000" b="0" dirty="0"/>
              <a:t>뒤 하행결장 천공</a:t>
            </a:r>
            <a:r>
              <a:rPr lang="en-US" altLang="ko-KR" sz="2000" b="0" dirty="0"/>
              <a:t>(</a:t>
            </a:r>
            <a:r>
              <a:rPr lang="ko-KR" altLang="en-US" sz="2000" b="0" dirty="0"/>
              <a:t>지름 </a:t>
            </a:r>
            <a:r>
              <a:rPr lang="en-US" altLang="ko-KR" sz="2000" b="0" dirty="0"/>
              <a:t>1cm </a:t>
            </a:r>
            <a:r>
              <a:rPr lang="ko-KR" altLang="en-US" sz="2000" b="0" dirty="0"/>
              <a:t>구멍</a:t>
            </a:r>
            <a:r>
              <a:rPr lang="en-US" altLang="ko-KR" sz="2000" b="0" dirty="0"/>
              <a:t>)</a:t>
            </a:r>
            <a:r>
              <a:rPr lang="ko-KR" altLang="en-US" sz="2000" b="0" dirty="0"/>
              <a:t>에 따른 </a:t>
            </a:r>
            <a:r>
              <a:rPr lang="ko-KR" altLang="en-US" sz="2000" b="0" dirty="0" smtClean="0"/>
              <a:t>범 복막염 </a:t>
            </a:r>
            <a:r>
              <a:rPr lang="ko-KR" altLang="en-US" sz="2000" b="0" dirty="0"/>
              <a:t>진단으로 하행결장 </a:t>
            </a:r>
            <a:r>
              <a:rPr lang="ko-KR" altLang="en-US" sz="2000" b="0" dirty="0" smtClean="0"/>
              <a:t>봉합 술 및 회장 </a:t>
            </a:r>
            <a:r>
              <a:rPr lang="ko-KR" altLang="en-US" sz="2000" b="0" dirty="0" err="1" smtClean="0"/>
              <a:t>루</a:t>
            </a:r>
            <a:r>
              <a:rPr lang="ko-KR" altLang="en-US" sz="2000" b="0" dirty="0" smtClean="0"/>
              <a:t> 조성 술</a:t>
            </a:r>
            <a:r>
              <a:rPr lang="en-US" altLang="ko-KR" sz="2000" b="0" dirty="0"/>
              <a:t>(</a:t>
            </a:r>
            <a:r>
              <a:rPr lang="ko-KR" altLang="en-US" sz="2000" b="0" dirty="0"/>
              <a:t>인공항문</a:t>
            </a:r>
            <a:r>
              <a:rPr lang="en-US" altLang="ko-KR" sz="2000" b="0" dirty="0"/>
              <a:t>)</a:t>
            </a:r>
            <a:r>
              <a:rPr lang="ko-KR" altLang="en-US" sz="2000" b="0" dirty="0"/>
              <a:t>을 받았으며</a:t>
            </a:r>
            <a:r>
              <a:rPr lang="en-US" altLang="ko-KR" sz="2000" b="0" dirty="0"/>
              <a:t>, </a:t>
            </a:r>
            <a:r>
              <a:rPr lang="ko-KR" altLang="en-US" sz="2000" b="0" dirty="0"/>
              <a:t>같은 해 </a:t>
            </a:r>
            <a:r>
              <a:rPr lang="en-US" altLang="ko-KR" sz="2000" b="0" dirty="0"/>
              <a:t>10. 2. </a:t>
            </a:r>
            <a:r>
              <a:rPr lang="ko-KR" altLang="en-US" sz="2000" b="0" dirty="0" smtClean="0"/>
              <a:t>회장 </a:t>
            </a:r>
            <a:r>
              <a:rPr lang="ko-KR" altLang="en-US" sz="2000" b="0" dirty="0" err="1" smtClean="0"/>
              <a:t>루</a:t>
            </a:r>
            <a:r>
              <a:rPr lang="ko-KR" altLang="en-US" sz="2000" b="0" dirty="0" smtClean="0"/>
              <a:t> 복원 술을 </a:t>
            </a:r>
            <a:r>
              <a:rPr lang="ko-KR" altLang="en-US" sz="2000" b="0" dirty="0"/>
              <a:t>받음</a:t>
            </a:r>
            <a:r>
              <a:rPr lang="en-US" altLang="ko-KR" sz="2000" b="0" dirty="0" smtClean="0"/>
              <a:t>.</a:t>
            </a:r>
          </a:p>
          <a:p>
            <a:pPr marL="0" indent="0">
              <a:buNone/>
            </a:pPr>
            <a:endParaRPr lang="en-US" altLang="ko-KR" sz="800" dirty="0"/>
          </a:p>
          <a:p>
            <a:pPr marL="0" indent="0">
              <a:buNone/>
            </a:pPr>
            <a:r>
              <a:rPr lang="en-US" altLang="ko-KR" sz="2000" dirty="0" smtClean="0"/>
              <a:t>2</a:t>
            </a:r>
            <a:r>
              <a:rPr lang="en-US" altLang="ko-KR" sz="2000" dirty="0"/>
              <a:t>. </a:t>
            </a:r>
            <a:r>
              <a:rPr lang="ko-KR" altLang="en-US" sz="2000" dirty="0" smtClean="0"/>
              <a:t>출처</a:t>
            </a:r>
            <a:endParaRPr lang="en-US" altLang="ko-KR" sz="2000" dirty="0" smtClean="0"/>
          </a:p>
          <a:p>
            <a:pPr marL="0" indent="0">
              <a:buNone/>
            </a:pPr>
            <a:r>
              <a:rPr lang="en-US" altLang="ko-KR" sz="2000" dirty="0" smtClean="0"/>
              <a:t>:</a:t>
            </a:r>
            <a:r>
              <a:rPr lang="ko-KR" altLang="en-US" sz="2000" dirty="0" smtClean="0"/>
              <a:t>소비자보호원</a:t>
            </a:r>
            <a:r>
              <a:rPr lang="en-US" altLang="ko-KR" sz="2000" b="0" dirty="0"/>
              <a:t>[</a:t>
            </a:r>
            <a:r>
              <a:rPr lang="ko-KR" altLang="en-US" sz="2000" b="0" dirty="0"/>
              <a:t>사건번호 </a:t>
            </a:r>
            <a:r>
              <a:rPr lang="en-US" altLang="ko-KR" sz="2000" b="0" dirty="0"/>
              <a:t>2014</a:t>
            </a:r>
            <a:r>
              <a:rPr lang="ko-KR" altLang="en-US" sz="2000" b="0" dirty="0"/>
              <a:t>일가</a:t>
            </a:r>
            <a:r>
              <a:rPr lang="en-US" altLang="ko-KR" sz="2000" b="0" dirty="0"/>
              <a:t>507] [</a:t>
            </a:r>
            <a:r>
              <a:rPr lang="ko-KR" altLang="en-US" sz="2000" b="0" dirty="0"/>
              <a:t>결정일자 </a:t>
            </a:r>
            <a:r>
              <a:rPr lang="en-US" altLang="ko-KR" sz="2000" b="0" dirty="0"/>
              <a:t>20150427</a:t>
            </a:r>
            <a:r>
              <a:rPr lang="en-US" altLang="ko-KR" sz="2000" b="0" dirty="0" smtClean="0"/>
              <a:t>]</a:t>
            </a:r>
          </a:p>
          <a:p>
            <a:pPr marL="0" indent="0">
              <a:buNone/>
            </a:pPr>
            <a:endParaRPr lang="en-US" altLang="ko-KR" sz="800" dirty="0"/>
          </a:p>
          <a:p>
            <a:pPr marL="0" indent="0">
              <a:buNone/>
            </a:pPr>
            <a:r>
              <a:rPr lang="en-US" altLang="ko-KR" sz="2000" dirty="0"/>
              <a:t>3. </a:t>
            </a:r>
            <a:r>
              <a:rPr lang="ko-KR" altLang="en-US" sz="2000" dirty="0"/>
              <a:t>책임 </a:t>
            </a:r>
            <a:r>
              <a:rPr lang="ko-KR" altLang="en-US" sz="2000" dirty="0" smtClean="0"/>
              <a:t>범위</a:t>
            </a:r>
            <a:endParaRPr lang="en-US" altLang="ko-KR" sz="2000" dirty="0" smtClean="0"/>
          </a:p>
          <a:p>
            <a:pPr marL="0" indent="0">
              <a:buNone/>
            </a:pPr>
            <a:r>
              <a:rPr lang="en-US" altLang="ko-KR" sz="2000" dirty="0" smtClean="0"/>
              <a:t>:</a:t>
            </a:r>
            <a:r>
              <a:rPr lang="ko-KR" altLang="en-US" sz="2000" b="0" dirty="0" smtClean="0"/>
              <a:t>수술 중 </a:t>
            </a:r>
            <a:r>
              <a:rPr lang="ko-KR" altLang="en-US" sz="2000" b="0" dirty="0"/>
              <a:t>유착 박리를 제거하는 과정에서 </a:t>
            </a:r>
            <a:r>
              <a:rPr lang="ko-KR" altLang="en-US" sz="2000" b="0" dirty="0" smtClean="0"/>
              <a:t>장 </a:t>
            </a:r>
            <a:r>
              <a:rPr lang="ko-KR" altLang="en-US" sz="2000" b="0" dirty="0"/>
              <a:t>천공이 발생하였을 가능성도 </a:t>
            </a:r>
            <a:r>
              <a:rPr lang="ko-KR" altLang="en-US" sz="2000" b="0" dirty="0" smtClean="0"/>
              <a:t>있는 점 </a:t>
            </a:r>
            <a:r>
              <a:rPr lang="ko-KR" altLang="en-US" sz="2000" b="0" dirty="0"/>
              <a:t>등을 고려하여 </a:t>
            </a:r>
            <a:r>
              <a:rPr lang="ko-KR" altLang="en-US" sz="2000" b="0" dirty="0" smtClean="0"/>
              <a:t>피 신청인의 </a:t>
            </a:r>
            <a:r>
              <a:rPr lang="ko-KR" altLang="en-US" sz="2000" b="0" dirty="0"/>
              <a:t>책임 범위를 </a:t>
            </a:r>
            <a:r>
              <a:rPr lang="en-US" altLang="ko-KR" sz="2000" b="0" dirty="0"/>
              <a:t>60%</a:t>
            </a:r>
            <a:r>
              <a:rPr lang="ko-KR" altLang="en-US" sz="2000" b="0" dirty="0"/>
              <a:t>로 </a:t>
            </a:r>
            <a:r>
              <a:rPr lang="ko-KR" altLang="en-US" sz="2000" b="0" dirty="0" smtClean="0"/>
              <a:t>제한함</a:t>
            </a:r>
            <a:endParaRPr lang="en-US" altLang="ko-KR" sz="2000" b="0" dirty="0" smtClean="0"/>
          </a:p>
          <a:p>
            <a:pPr marL="0" indent="0">
              <a:buNone/>
            </a:pPr>
            <a:endParaRPr lang="en-US" altLang="ko-KR" sz="800" dirty="0"/>
          </a:p>
          <a:p>
            <a:pPr marL="0" indent="0">
              <a:buNone/>
            </a:pPr>
            <a:r>
              <a:rPr lang="en-US" altLang="ko-KR" sz="2000" dirty="0" smtClean="0"/>
              <a:t>4</a:t>
            </a:r>
            <a:r>
              <a:rPr lang="en-US" altLang="ko-KR" sz="2000" dirty="0"/>
              <a:t>. </a:t>
            </a:r>
            <a:r>
              <a:rPr lang="ko-KR" altLang="en-US" sz="2000" dirty="0"/>
              <a:t>결론 </a:t>
            </a:r>
            <a:endParaRPr lang="en-US" altLang="ko-KR" sz="2000" dirty="0"/>
          </a:p>
          <a:p>
            <a:pPr marL="0" indent="0">
              <a:buNone/>
            </a:pPr>
            <a:r>
              <a:rPr lang="en-US" altLang="ko-KR" sz="2000" b="0" dirty="0" smtClean="0"/>
              <a:t>:</a:t>
            </a:r>
            <a:r>
              <a:rPr lang="ko-KR" altLang="en-US" sz="2000" b="0" dirty="0" smtClean="0"/>
              <a:t>피 신청인은 </a:t>
            </a:r>
            <a:r>
              <a:rPr lang="ko-KR" altLang="en-US" sz="2000" b="0" dirty="0"/>
              <a:t>신청인에게 재산적 손해 </a:t>
            </a:r>
            <a:r>
              <a:rPr lang="en-US" altLang="ko-KR" sz="2000" b="0" dirty="0" smtClean="0"/>
              <a:t>(</a:t>
            </a:r>
            <a:r>
              <a:rPr lang="en-US" altLang="ko-KR" sz="2000" b="0" dirty="0"/>
              <a:t>18,937,298</a:t>
            </a:r>
            <a:r>
              <a:rPr lang="ko-KR" altLang="en-US" sz="2000" b="0" dirty="0"/>
              <a:t>원의 </a:t>
            </a:r>
            <a:r>
              <a:rPr lang="en-US" altLang="ko-KR" sz="2000" b="0" dirty="0"/>
              <a:t>60%</a:t>
            </a:r>
            <a:r>
              <a:rPr lang="ko-KR" altLang="en-US" sz="2000" b="0" dirty="0"/>
              <a:t>에 해당하는 </a:t>
            </a:r>
            <a:r>
              <a:rPr lang="en-US" altLang="ko-KR" sz="2000" b="0" dirty="0"/>
              <a:t>11,362,378</a:t>
            </a:r>
            <a:r>
              <a:rPr lang="ko-KR" altLang="en-US" sz="2000" b="0" dirty="0" smtClean="0"/>
              <a:t>원</a:t>
            </a:r>
            <a:r>
              <a:rPr lang="en-US" altLang="ko-KR" sz="2000" b="0" dirty="0" smtClean="0"/>
              <a:t>)</a:t>
            </a:r>
            <a:r>
              <a:rPr lang="ko-KR" altLang="en-US" sz="2000" b="0" dirty="0" smtClean="0"/>
              <a:t>및 위자료</a:t>
            </a:r>
            <a:r>
              <a:rPr lang="en-US" altLang="ko-KR" sz="2000" b="0" dirty="0" smtClean="0"/>
              <a:t>(</a:t>
            </a:r>
            <a:r>
              <a:rPr lang="en-US" altLang="ko-KR" sz="2000" b="0" dirty="0"/>
              <a:t>3,000,000</a:t>
            </a:r>
            <a:r>
              <a:rPr lang="ko-KR" altLang="en-US" sz="2000" b="0" dirty="0" smtClean="0"/>
              <a:t>원</a:t>
            </a:r>
            <a:r>
              <a:rPr lang="en-US" altLang="ko-KR" sz="2000" b="0" dirty="0" smtClean="0"/>
              <a:t>)</a:t>
            </a:r>
            <a:r>
              <a:rPr lang="ko-KR" altLang="en-US" sz="2000" b="0" dirty="0" smtClean="0"/>
              <a:t> </a:t>
            </a:r>
            <a:r>
              <a:rPr lang="ko-KR" altLang="en-US" sz="2000" dirty="0">
                <a:solidFill>
                  <a:srgbClr val="00B0F0"/>
                </a:solidFill>
              </a:rPr>
              <a:t>합계 </a:t>
            </a:r>
            <a:r>
              <a:rPr lang="en-US" altLang="ko-KR" sz="2000" dirty="0">
                <a:solidFill>
                  <a:srgbClr val="00B0F0"/>
                </a:solidFill>
              </a:rPr>
              <a:t>14,362,378</a:t>
            </a:r>
            <a:r>
              <a:rPr lang="ko-KR" altLang="en-US" sz="2000" dirty="0" smtClean="0">
                <a:solidFill>
                  <a:srgbClr val="00B0F0"/>
                </a:solidFill>
              </a:rPr>
              <a:t>원을 지급</a:t>
            </a:r>
            <a:r>
              <a:rPr lang="en-US" altLang="ko-KR" sz="2000" dirty="0" smtClean="0">
                <a:solidFill>
                  <a:srgbClr val="00B0F0"/>
                </a:solidFill>
              </a:rPr>
              <a:t>.</a:t>
            </a:r>
            <a:endParaRPr lang="ko-KR" altLang="en-US" sz="2000" dirty="0">
              <a:solidFill>
                <a:srgbClr val="00B0F0"/>
              </a:solidFill>
            </a:endParaRPr>
          </a:p>
        </p:txBody>
      </p:sp>
    </p:spTree>
    <p:extLst>
      <p:ext uri="{BB962C8B-B14F-4D97-AF65-F5344CB8AC3E}">
        <p14:creationId xmlns:p14="http://schemas.microsoft.com/office/powerpoint/2010/main" val="239712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548680"/>
            <a:ext cx="7696200" cy="563563"/>
          </a:xfrm>
        </p:spPr>
        <p:txBody>
          <a:bodyPr/>
          <a:lstStyle/>
          <a:p>
            <a:r>
              <a:rPr lang="ko-KR" altLang="en-US" sz="2400" dirty="0" smtClean="0"/>
              <a:t>산전진단 관련 분쟁 </a:t>
            </a:r>
            <a:endParaRPr lang="ko-KR" altLang="en-US" sz="2400" dirty="0"/>
          </a:p>
        </p:txBody>
      </p:sp>
      <p:sp>
        <p:nvSpPr>
          <p:cNvPr id="3" name="내용 개체 틀 2"/>
          <p:cNvSpPr>
            <a:spLocks noGrp="1"/>
          </p:cNvSpPr>
          <p:nvPr>
            <p:ph idx="1"/>
          </p:nvPr>
        </p:nvSpPr>
        <p:spPr>
          <a:xfrm>
            <a:off x="179512" y="1412776"/>
            <a:ext cx="8496944" cy="5289798"/>
          </a:xfrm>
        </p:spPr>
        <p:txBody>
          <a:bodyPr/>
          <a:lstStyle/>
          <a:p>
            <a:pPr marL="0" indent="0" algn="just">
              <a:buNone/>
            </a:pPr>
            <a:r>
              <a:rPr lang="en-US" altLang="ko-KR" sz="2000" b="0" dirty="0" smtClean="0"/>
              <a:t>1.</a:t>
            </a:r>
            <a:r>
              <a:rPr lang="ko-KR" altLang="en-US" sz="2000" b="0" dirty="0" smtClean="0"/>
              <a:t>신생아 출생 후 동맥관 개존 증</a:t>
            </a:r>
            <a:r>
              <a:rPr lang="en-US" altLang="ko-KR" sz="2000" b="0" dirty="0" smtClean="0"/>
              <a:t>(PDA)</a:t>
            </a:r>
            <a:r>
              <a:rPr lang="ko-KR" altLang="en-US" sz="2000" b="0" dirty="0" smtClean="0"/>
              <a:t> 발생으로  치료 도중 신생아 사망으로 동맥관 진단 지연의 과실책임은 </a:t>
            </a:r>
            <a:r>
              <a:rPr lang="ko-KR" altLang="en-US" sz="2000" b="0" dirty="0" smtClean="0"/>
              <a:t>인정되지 </a:t>
            </a:r>
            <a:r>
              <a:rPr lang="ko-KR" altLang="en-US" sz="2000" b="0" dirty="0" smtClean="0"/>
              <a:t>않았다</a:t>
            </a:r>
            <a:r>
              <a:rPr lang="en-US" altLang="ko-KR" sz="2000" b="0" dirty="0" smtClean="0"/>
              <a:t>. (</a:t>
            </a:r>
            <a:r>
              <a:rPr lang="ko-KR" altLang="en-US" sz="2000" b="0" dirty="0" smtClean="0"/>
              <a:t>대법원 </a:t>
            </a:r>
            <a:r>
              <a:rPr lang="en-US" altLang="ko-KR" sz="2000" b="0" dirty="0" smtClean="0"/>
              <a:t>2005 .7.28  </a:t>
            </a:r>
            <a:r>
              <a:rPr lang="ko-KR" altLang="en-US" sz="2000" b="0" dirty="0" smtClean="0"/>
              <a:t>선고 </a:t>
            </a:r>
            <a:r>
              <a:rPr lang="en-US" altLang="ko-KR" sz="2000" b="0" dirty="0" smtClean="0"/>
              <a:t>2003 </a:t>
            </a:r>
            <a:r>
              <a:rPr lang="ko-KR" altLang="en-US" sz="2000" b="0" dirty="0" smtClean="0"/>
              <a:t>다 </a:t>
            </a:r>
            <a:r>
              <a:rPr lang="en-US" altLang="ko-KR" sz="2000" b="0" dirty="0" smtClean="0"/>
              <a:t>63758)</a:t>
            </a:r>
          </a:p>
          <a:p>
            <a:pPr marL="0" indent="0" algn="just">
              <a:buNone/>
            </a:pPr>
            <a:endParaRPr lang="en-US" altLang="ko-KR" sz="2000" b="0" dirty="0" smtClean="0"/>
          </a:p>
          <a:p>
            <a:pPr marL="0" indent="0" algn="just">
              <a:buNone/>
            </a:pPr>
            <a:r>
              <a:rPr lang="en-US" altLang="ko-KR" sz="2000" b="0" dirty="0" smtClean="0"/>
              <a:t>2. </a:t>
            </a:r>
            <a:r>
              <a:rPr lang="ko-KR" altLang="en-US" sz="2000" b="0" dirty="0" smtClean="0"/>
              <a:t>산전 검사과정 </a:t>
            </a:r>
            <a:r>
              <a:rPr lang="en-US" altLang="ko-KR" sz="2000" b="0" dirty="0" smtClean="0">
                <a:solidFill>
                  <a:srgbClr val="6E815B"/>
                </a:solidFill>
              </a:rPr>
              <a:t>triple</a:t>
            </a:r>
            <a:r>
              <a:rPr lang="en-US" altLang="ko-KR" sz="2000" b="0" dirty="0" smtClean="0"/>
              <a:t> marker </a:t>
            </a:r>
            <a:r>
              <a:rPr lang="ko-KR" altLang="en-US" sz="2000" b="0" dirty="0" smtClean="0"/>
              <a:t>정상</a:t>
            </a:r>
            <a:r>
              <a:rPr lang="en-US" altLang="ko-KR" sz="2000" b="0" dirty="0" smtClean="0"/>
              <a:t> </a:t>
            </a:r>
            <a:r>
              <a:rPr lang="ko-KR" altLang="en-US" sz="2000" b="0" dirty="0" smtClean="0"/>
              <a:t>판정 후 출생한 신생아 가 다운 증후군으로 출생한 경우 기형아 검사에 발견하지 못하여 설명의무 위반에 </a:t>
            </a:r>
            <a:r>
              <a:rPr lang="ko-KR" altLang="en-US" sz="2000" b="0" dirty="0"/>
              <a:t>대</a:t>
            </a:r>
            <a:r>
              <a:rPr lang="ko-KR" altLang="en-US" sz="2000" b="0" dirty="0" smtClean="0"/>
              <a:t>한 책임을 주장하고  자기 선택권이나 검사 결과 태아에게 다운증후군이 있음을 확인하였다면 낙태할 수 있는 자기결정권이 침해되었다는 주장에 대하여 인정 하지 않았다</a:t>
            </a:r>
            <a:r>
              <a:rPr lang="en-US" altLang="ko-KR" sz="2000" b="0" dirty="0" smtClean="0"/>
              <a:t>.(</a:t>
            </a:r>
            <a:r>
              <a:rPr lang="ko-KR" altLang="en-US" sz="2000" b="0" dirty="0" smtClean="0"/>
              <a:t>대법원 </a:t>
            </a:r>
            <a:r>
              <a:rPr lang="en-US" altLang="ko-KR" sz="2000" b="0" dirty="0" smtClean="0"/>
              <a:t>2002.3.29 . </a:t>
            </a:r>
            <a:r>
              <a:rPr lang="ko-KR" altLang="en-US" sz="2000" b="0" dirty="0" smtClean="0"/>
              <a:t>선고 </a:t>
            </a:r>
            <a:r>
              <a:rPr lang="en-US" altLang="ko-KR" sz="2000" b="0" dirty="0" smtClean="0"/>
              <a:t>2000 1947)</a:t>
            </a:r>
            <a:r>
              <a:rPr lang="ko-KR" altLang="en-US" sz="2000" b="0" dirty="0" smtClean="0"/>
              <a:t> </a:t>
            </a:r>
            <a:endParaRPr lang="en-US" altLang="ko-KR" sz="2000" b="0" dirty="0" smtClean="0"/>
          </a:p>
          <a:p>
            <a:pPr marL="0" indent="0" algn="just">
              <a:buNone/>
            </a:pPr>
            <a:endParaRPr lang="en-US" altLang="ko-KR" sz="2000" b="0" dirty="0" smtClean="0"/>
          </a:p>
          <a:p>
            <a:pPr marL="0" indent="0" algn="just">
              <a:buNone/>
            </a:pPr>
            <a:r>
              <a:rPr lang="en-US" altLang="ko-KR" sz="2000" b="0" dirty="0" smtClean="0"/>
              <a:t>3. </a:t>
            </a:r>
            <a:r>
              <a:rPr lang="ko-KR" altLang="en-US" sz="2000" b="0" dirty="0" smtClean="0"/>
              <a:t>산전 검사 과정의 확인 못한 왼쪽 손목 하부 발육 부전 에 대한 오진에 대한 의사의 책임 을 인정 하지  않았다</a:t>
            </a:r>
            <a:r>
              <a:rPr lang="en-US" altLang="ko-KR" sz="2000" b="0" dirty="0" smtClean="0"/>
              <a:t>. (</a:t>
            </a:r>
            <a:r>
              <a:rPr lang="ko-KR" altLang="en-US" sz="2000" b="0" dirty="0" smtClean="0"/>
              <a:t>대법원 </a:t>
            </a:r>
            <a:r>
              <a:rPr lang="en-US" altLang="ko-KR" sz="2000" b="0" dirty="0" smtClean="0"/>
              <a:t>1999.6.11)</a:t>
            </a:r>
            <a:endParaRPr lang="ko-KR" altLang="en-US" sz="2000" b="0" dirty="0"/>
          </a:p>
        </p:txBody>
      </p:sp>
    </p:spTree>
    <p:extLst>
      <p:ext uri="{BB962C8B-B14F-4D97-AF65-F5344CB8AC3E}">
        <p14:creationId xmlns:p14="http://schemas.microsoft.com/office/powerpoint/2010/main" val="19843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548680"/>
            <a:ext cx="7696200" cy="563563"/>
          </a:xfrm>
        </p:spPr>
        <p:txBody>
          <a:bodyPr/>
          <a:lstStyle/>
          <a:p>
            <a:r>
              <a:rPr lang="ko-KR" altLang="en-US" sz="2400" dirty="0"/>
              <a:t>산전진단 관련 분쟁 </a:t>
            </a:r>
          </a:p>
        </p:txBody>
      </p:sp>
      <p:sp>
        <p:nvSpPr>
          <p:cNvPr id="3" name="내용 개체 틀 2"/>
          <p:cNvSpPr>
            <a:spLocks noGrp="1"/>
          </p:cNvSpPr>
          <p:nvPr>
            <p:ph idx="1"/>
          </p:nvPr>
        </p:nvSpPr>
        <p:spPr>
          <a:xfrm>
            <a:off x="107504" y="1412776"/>
            <a:ext cx="8928992" cy="5369768"/>
          </a:xfrm>
        </p:spPr>
        <p:txBody>
          <a:bodyPr/>
          <a:lstStyle/>
          <a:p>
            <a:pPr marL="0" indent="0">
              <a:buNone/>
            </a:pPr>
            <a:r>
              <a:rPr lang="en-US" altLang="ko-KR" sz="2000" b="0" dirty="0" smtClean="0"/>
              <a:t>4.</a:t>
            </a:r>
            <a:r>
              <a:rPr lang="ko-KR" altLang="en-US" sz="2000" b="0" dirty="0" smtClean="0"/>
              <a:t>선천성 횡격막 탈장 </a:t>
            </a:r>
            <a:endParaRPr lang="en-US" altLang="ko-KR" sz="2000" b="0" dirty="0" smtClean="0"/>
          </a:p>
          <a:p>
            <a:pPr marL="0" indent="0" algn="just">
              <a:buNone/>
            </a:pPr>
            <a:r>
              <a:rPr lang="ko-KR" altLang="en-US" sz="2000" b="0" dirty="0" smtClean="0"/>
              <a:t>선천성 </a:t>
            </a:r>
            <a:r>
              <a:rPr lang="ko-KR" altLang="en-US" sz="2000" b="0" dirty="0"/>
              <a:t>횡</a:t>
            </a:r>
            <a:r>
              <a:rPr lang="ko-KR" altLang="en-US" sz="2000" b="0" dirty="0" smtClean="0"/>
              <a:t>격막 탈장을 발견하지 못한 경우 라도 의사의 의료 행위로 </a:t>
            </a:r>
            <a:r>
              <a:rPr lang="ko-KR" altLang="en-US" sz="2000" b="0" dirty="0" err="1" smtClean="0"/>
              <a:t>횡경막</a:t>
            </a:r>
            <a:r>
              <a:rPr lang="ko-KR" altLang="en-US" sz="2000" b="0" dirty="0" smtClean="0"/>
              <a:t> 탈장이 발생된 것이 아니고 </a:t>
            </a:r>
            <a:r>
              <a:rPr lang="ko-KR" altLang="en-US" sz="2000" b="0" dirty="0" err="1" smtClean="0"/>
              <a:t>횡경막</a:t>
            </a:r>
            <a:r>
              <a:rPr lang="ko-KR" altLang="en-US" sz="2000" b="0" dirty="0" smtClean="0"/>
              <a:t> 탈장이 인공 임신 중절의 사유가 되지 않으므로 낙태할 자기 결정권을 침해한다고 볼 수 없다</a:t>
            </a:r>
            <a:r>
              <a:rPr lang="en-US" altLang="ko-KR" sz="2000" b="0" dirty="0" smtClean="0"/>
              <a:t>. (</a:t>
            </a:r>
            <a:r>
              <a:rPr lang="ko-KR" altLang="en-US" sz="2000" b="0" dirty="0" smtClean="0"/>
              <a:t>서울 고등 법원 </a:t>
            </a:r>
            <a:r>
              <a:rPr lang="en-US" altLang="ko-KR" sz="2000" b="0" dirty="0" smtClean="0"/>
              <a:t>2000.7.13. </a:t>
            </a:r>
            <a:r>
              <a:rPr lang="ko-KR" altLang="en-US" sz="2000" b="0" dirty="0" smtClean="0"/>
              <a:t>선고 </a:t>
            </a:r>
            <a:r>
              <a:rPr lang="en-US" altLang="ko-KR" sz="2000" b="0" dirty="0" smtClean="0"/>
              <a:t>99</a:t>
            </a:r>
            <a:r>
              <a:rPr lang="ko-KR" altLang="en-US" sz="2000" b="0" dirty="0" smtClean="0"/>
              <a:t>나 </a:t>
            </a:r>
            <a:r>
              <a:rPr lang="en-US" altLang="ko-KR" sz="2000" b="0" dirty="0" smtClean="0"/>
              <a:t>28021)</a:t>
            </a:r>
          </a:p>
          <a:p>
            <a:pPr marL="0" indent="0" algn="just">
              <a:buNone/>
            </a:pPr>
            <a:endParaRPr lang="en-US" altLang="ko-KR" sz="2000" b="0" dirty="0" smtClean="0"/>
          </a:p>
          <a:p>
            <a:pPr marL="0" indent="0" algn="just">
              <a:buNone/>
            </a:pPr>
            <a:r>
              <a:rPr lang="en-US" altLang="ko-KR" sz="2000" b="0" dirty="0" smtClean="0"/>
              <a:t>5. </a:t>
            </a:r>
            <a:r>
              <a:rPr lang="ko-KR" altLang="en-US" sz="2000" b="0" dirty="0" smtClean="0"/>
              <a:t>분만 과정에서 아무런 이상 소견 없이 출생한 신생아가 출생 후 자발 호흡이 미약하여 응급 조치에도 불구 하고 태아 비대 심근병증으로 사망하여 분만 전 미 발견과 출생 후 응급 처치의 과실을 물었으나 인정 하지 않았다</a:t>
            </a:r>
            <a:r>
              <a:rPr lang="en-US" altLang="ko-KR" sz="2000" b="0" dirty="0" smtClean="0"/>
              <a:t>.(</a:t>
            </a:r>
            <a:r>
              <a:rPr lang="ko-KR" altLang="en-US" sz="2000" b="0" dirty="0" smtClean="0"/>
              <a:t>대전 지방 법원 </a:t>
            </a:r>
            <a:r>
              <a:rPr lang="en-US" altLang="ko-KR" sz="2000" b="0" dirty="0" smtClean="0"/>
              <a:t>2013.2.6 .</a:t>
            </a:r>
            <a:r>
              <a:rPr lang="ko-KR" altLang="en-US" sz="2000" b="0" dirty="0" smtClean="0"/>
              <a:t>선고 </a:t>
            </a:r>
            <a:r>
              <a:rPr lang="en-US" altLang="ko-KR" sz="2000" b="0" dirty="0" smtClean="0"/>
              <a:t>2011 .</a:t>
            </a:r>
            <a:r>
              <a:rPr lang="ko-KR" altLang="en-US" sz="2000" b="0" dirty="0" smtClean="0"/>
              <a:t>가 합 </a:t>
            </a:r>
            <a:r>
              <a:rPr lang="en-US" altLang="ko-KR" sz="2000" b="0" dirty="0" smtClean="0"/>
              <a:t>1259)</a:t>
            </a:r>
          </a:p>
        </p:txBody>
      </p:sp>
    </p:spTree>
    <p:extLst>
      <p:ext uri="{BB962C8B-B14F-4D97-AF65-F5344CB8AC3E}">
        <p14:creationId xmlns:p14="http://schemas.microsoft.com/office/powerpoint/2010/main" val="469783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548680"/>
            <a:ext cx="7696200" cy="563563"/>
          </a:xfrm>
        </p:spPr>
        <p:txBody>
          <a:bodyPr/>
          <a:lstStyle/>
          <a:p>
            <a:r>
              <a:rPr lang="ko-KR" altLang="en-US" sz="2400" dirty="0"/>
              <a:t>산전진단 관련 분쟁 </a:t>
            </a:r>
          </a:p>
        </p:txBody>
      </p:sp>
      <p:sp>
        <p:nvSpPr>
          <p:cNvPr id="3" name="내용 개체 틀 2"/>
          <p:cNvSpPr>
            <a:spLocks noGrp="1"/>
          </p:cNvSpPr>
          <p:nvPr>
            <p:ph idx="1"/>
          </p:nvPr>
        </p:nvSpPr>
        <p:spPr>
          <a:xfrm>
            <a:off x="251520" y="1371600"/>
            <a:ext cx="8435280" cy="5225752"/>
          </a:xfrm>
        </p:spPr>
        <p:txBody>
          <a:bodyPr/>
          <a:lstStyle/>
          <a:p>
            <a:pPr marL="0" indent="0" algn="just">
              <a:buNone/>
            </a:pPr>
            <a:r>
              <a:rPr lang="en-US" altLang="ko-KR" sz="2000" b="0" dirty="0"/>
              <a:t>6</a:t>
            </a:r>
            <a:r>
              <a:rPr lang="en-US" altLang="ko-KR" sz="2000" b="0" dirty="0" smtClean="0"/>
              <a:t>. </a:t>
            </a:r>
            <a:r>
              <a:rPr lang="ko-KR" altLang="en-US" sz="2000" b="0" dirty="0" smtClean="0"/>
              <a:t>산모가 </a:t>
            </a:r>
            <a:r>
              <a:rPr lang="ko-KR" altLang="en-US" sz="2000" b="0" dirty="0"/>
              <a:t>근 </a:t>
            </a:r>
            <a:r>
              <a:rPr lang="ko-KR" altLang="en-US" sz="2000" b="0" dirty="0" err="1" smtClean="0"/>
              <a:t>긴장성</a:t>
            </a:r>
            <a:r>
              <a:rPr lang="ko-KR" altLang="en-US" sz="2000" b="0" dirty="0" smtClean="0"/>
              <a:t> </a:t>
            </a:r>
            <a:r>
              <a:rPr lang="ko-KR" altLang="en-US" sz="2000" b="0" dirty="0"/>
              <a:t>근 이 영양 증 사실을 숨기고 </a:t>
            </a:r>
            <a:r>
              <a:rPr lang="ko-KR" altLang="en-US" sz="2000" b="0" dirty="0" smtClean="0"/>
              <a:t>시험관아이 시술로 </a:t>
            </a:r>
            <a:r>
              <a:rPr lang="ko-KR" altLang="en-US" sz="2000" b="0" dirty="0"/>
              <a:t>임신을 하였으나 출생된 신생아가 </a:t>
            </a:r>
            <a:r>
              <a:rPr lang="ko-KR" altLang="en-US" sz="2000" b="0" dirty="0" smtClean="0"/>
              <a:t>동일 </a:t>
            </a:r>
            <a:r>
              <a:rPr lang="ko-KR" altLang="en-US" sz="2000" b="0" dirty="0"/>
              <a:t>질환으로 </a:t>
            </a:r>
            <a:r>
              <a:rPr lang="ko-KR" altLang="en-US" sz="2000" b="0" dirty="0" smtClean="0"/>
              <a:t>사망한 </a:t>
            </a:r>
            <a:r>
              <a:rPr lang="ko-KR" altLang="en-US" sz="2000" b="0" dirty="0"/>
              <a:t>경우로 </a:t>
            </a:r>
            <a:r>
              <a:rPr lang="ko-KR" altLang="en-US" sz="2000" b="0" dirty="0" smtClean="0"/>
              <a:t>산전 </a:t>
            </a:r>
            <a:r>
              <a:rPr lang="ko-KR" altLang="en-US" sz="2000" b="0" dirty="0"/>
              <a:t>검사상 양수 검사만 시행하고 유전자 검사를 </a:t>
            </a:r>
            <a:r>
              <a:rPr lang="ko-KR" altLang="en-US" sz="2000" b="0" dirty="0" smtClean="0"/>
              <a:t>하지 않아 산전 진단 중 알았다면 인공임신 중절 수술을 할 수 있는 자기결정권을 침해 하였다고 하였으나 태아의 질환이 인공임신 중절 사유가 아니어서 자기 결정권을 침해한 다고 볼 수 없다</a:t>
            </a:r>
            <a:r>
              <a:rPr lang="en-US" altLang="ko-KR" sz="2000" b="0" dirty="0" smtClean="0"/>
              <a:t>.(</a:t>
            </a:r>
            <a:r>
              <a:rPr lang="ko-KR" altLang="en-US" sz="2000" b="0" dirty="0" smtClean="0"/>
              <a:t>수원 지방 법원 </a:t>
            </a:r>
            <a:r>
              <a:rPr lang="en-US" altLang="ko-KR" sz="2000" b="0" dirty="0" smtClean="0"/>
              <a:t>2011.1.27.</a:t>
            </a:r>
            <a:r>
              <a:rPr lang="ko-KR" altLang="en-US" sz="2000" b="0" dirty="0" smtClean="0"/>
              <a:t>선고 </a:t>
            </a:r>
            <a:r>
              <a:rPr lang="en-US" altLang="ko-KR" sz="2000" b="0" dirty="0" smtClean="0"/>
              <a:t>2010</a:t>
            </a:r>
            <a:r>
              <a:rPr lang="ko-KR" altLang="en-US" sz="2000" b="0" dirty="0" smtClean="0"/>
              <a:t>가 합 </a:t>
            </a:r>
            <a:r>
              <a:rPr lang="en-US" altLang="ko-KR" sz="2000" b="0" dirty="0" smtClean="0"/>
              <a:t>9118)</a:t>
            </a:r>
          </a:p>
          <a:p>
            <a:pPr marL="0" indent="0" algn="just">
              <a:buNone/>
            </a:pPr>
            <a:endParaRPr lang="en-US" altLang="ko-KR" sz="2000" b="0" dirty="0" smtClean="0"/>
          </a:p>
          <a:p>
            <a:pPr marL="0" indent="0" algn="just">
              <a:buNone/>
            </a:pPr>
            <a:r>
              <a:rPr lang="en-US" altLang="ko-KR" sz="2000" b="0" dirty="0" smtClean="0"/>
              <a:t>7. </a:t>
            </a:r>
            <a:r>
              <a:rPr lang="ko-KR" altLang="en-US" sz="2000" b="0" dirty="0" smtClean="0"/>
              <a:t>산전 검사 상 양수 과다증 외에 이상 소견은 없었으나 </a:t>
            </a:r>
            <a:r>
              <a:rPr lang="ko-KR" altLang="en-US" sz="2000" b="0" dirty="0" err="1" smtClean="0"/>
              <a:t>피에르</a:t>
            </a:r>
            <a:r>
              <a:rPr lang="ko-KR" altLang="en-US" sz="2000" b="0" dirty="0" smtClean="0"/>
              <a:t> 로빈 증후군으로 출생 후 사망한 경우 인공 임신 중절 수술할 수 있는 자기결정권을 침해한다고 볼 수 없다</a:t>
            </a:r>
            <a:r>
              <a:rPr lang="en-US" altLang="ko-KR" sz="2000" b="0" dirty="0" smtClean="0"/>
              <a:t>.</a:t>
            </a:r>
          </a:p>
          <a:p>
            <a:pPr marL="0" indent="0" algn="just">
              <a:buNone/>
            </a:pPr>
            <a:r>
              <a:rPr lang="en-US" altLang="ko-KR" sz="2000" b="0" dirty="0" smtClean="0"/>
              <a:t>(</a:t>
            </a:r>
            <a:r>
              <a:rPr lang="ko-KR" altLang="en-US" sz="2000" b="0" dirty="0"/>
              <a:t>서울 지방 법원 북부 지원 </a:t>
            </a:r>
            <a:r>
              <a:rPr lang="en-US" altLang="ko-KR" sz="2000" b="0" dirty="0"/>
              <a:t>2001 3.15 </a:t>
            </a:r>
            <a:r>
              <a:rPr lang="ko-KR" altLang="en-US" sz="2000" b="0" dirty="0"/>
              <a:t>선고 </a:t>
            </a:r>
            <a:r>
              <a:rPr lang="en-US" altLang="ko-KR" sz="2000" b="0" dirty="0"/>
              <a:t>97</a:t>
            </a:r>
            <a:r>
              <a:rPr lang="ko-KR" altLang="en-US" sz="2000" b="0" dirty="0"/>
              <a:t>가 합 </a:t>
            </a:r>
            <a:r>
              <a:rPr lang="en-US" altLang="ko-KR" sz="2000" b="0" dirty="0" smtClean="0"/>
              <a:t>13287)</a:t>
            </a:r>
            <a:endParaRPr lang="ko-KR" altLang="en-US" sz="2000" b="0" dirty="0"/>
          </a:p>
        </p:txBody>
      </p:sp>
    </p:spTree>
    <p:extLst>
      <p:ext uri="{BB962C8B-B14F-4D97-AF65-F5344CB8AC3E}">
        <p14:creationId xmlns:p14="http://schemas.microsoft.com/office/powerpoint/2010/main" val="2301513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548680"/>
            <a:ext cx="7696200" cy="563563"/>
          </a:xfrm>
        </p:spPr>
        <p:txBody>
          <a:bodyPr/>
          <a:lstStyle/>
          <a:p>
            <a:r>
              <a:rPr lang="ko-KR" altLang="en-US" sz="2400" dirty="0" smtClean="0"/>
              <a:t>자궁 내 태아 사망 </a:t>
            </a:r>
            <a:endParaRPr lang="ko-KR" altLang="en-US" sz="2400" dirty="0"/>
          </a:p>
        </p:txBody>
      </p:sp>
      <p:sp>
        <p:nvSpPr>
          <p:cNvPr id="3" name="내용 개체 틀 2"/>
          <p:cNvSpPr>
            <a:spLocks noGrp="1"/>
          </p:cNvSpPr>
          <p:nvPr>
            <p:ph idx="1"/>
          </p:nvPr>
        </p:nvSpPr>
        <p:spPr>
          <a:xfrm>
            <a:off x="251520" y="1371600"/>
            <a:ext cx="8640960" cy="5297760"/>
          </a:xfrm>
        </p:spPr>
        <p:txBody>
          <a:bodyPr/>
          <a:lstStyle/>
          <a:p>
            <a:pPr marL="0" indent="0" algn="just">
              <a:buNone/>
            </a:pPr>
            <a:r>
              <a:rPr lang="en-US" altLang="ko-KR" sz="2000" b="0" dirty="0" smtClean="0"/>
              <a:t>1. </a:t>
            </a:r>
            <a:r>
              <a:rPr lang="ko-KR" altLang="en-US" sz="2000" b="0" dirty="0" smtClean="0"/>
              <a:t>유도 분만 도중  태아 </a:t>
            </a:r>
            <a:r>
              <a:rPr lang="ko-KR" altLang="en-US" sz="2000" b="0" dirty="0" err="1" smtClean="0"/>
              <a:t>심박수</a:t>
            </a:r>
            <a:r>
              <a:rPr lang="ko-KR" altLang="en-US" sz="2000" b="0" dirty="0" smtClean="0"/>
              <a:t> 감소 후 태아 사망 확인 후 제왕 절개수술을 시행 했으나 탯줄이 골반과 태아의 머리 사이에 끼인 체 </a:t>
            </a:r>
            <a:r>
              <a:rPr lang="ko-KR" altLang="en-US" sz="2000" b="0" dirty="0"/>
              <a:t>압</a:t>
            </a:r>
            <a:r>
              <a:rPr lang="ko-KR" altLang="en-US" sz="2000" b="0" dirty="0" smtClean="0"/>
              <a:t>박되어 질식사 한 것으로 </a:t>
            </a:r>
            <a:r>
              <a:rPr lang="en-US" altLang="ko-KR" sz="2000" b="0" dirty="0" smtClean="0"/>
              <a:t>1</a:t>
            </a:r>
            <a:r>
              <a:rPr lang="ko-KR" altLang="en-US" sz="2000" b="0" dirty="0" smtClean="0"/>
              <a:t>시간 간격으로만 태아 심음을 측정한 잘못으로 태아 사망을  </a:t>
            </a:r>
            <a:r>
              <a:rPr lang="en-US" altLang="ko-KR" sz="2000" b="0" dirty="0" smtClean="0"/>
              <a:t>15</a:t>
            </a:r>
            <a:r>
              <a:rPr lang="ko-KR" altLang="en-US" sz="2000" b="0" dirty="0" smtClean="0"/>
              <a:t>분 마다 또는 </a:t>
            </a:r>
            <a:r>
              <a:rPr lang="en-US" altLang="ko-KR" sz="2000" b="0" dirty="0" smtClean="0"/>
              <a:t>30</a:t>
            </a:r>
            <a:r>
              <a:rPr lang="ko-KR" altLang="en-US" sz="2000" b="0" dirty="0" smtClean="0"/>
              <a:t>분마다 측정했더라도 제대 압박을 발견할 수 없고 발견 하더라도 질식사를 예방 할 수 있었다는 것을 입증하지 못해 과실로 인정 하여 </a:t>
            </a:r>
            <a:r>
              <a:rPr lang="ko-KR" altLang="en-US" sz="2000" b="0" dirty="0" smtClean="0">
                <a:solidFill>
                  <a:srgbClr val="00B0F0"/>
                </a:solidFill>
              </a:rPr>
              <a:t>위자료 </a:t>
            </a:r>
            <a:r>
              <a:rPr lang="en-US" altLang="ko-KR" sz="2000" b="0" dirty="0" smtClean="0">
                <a:solidFill>
                  <a:srgbClr val="00B0F0"/>
                </a:solidFill>
              </a:rPr>
              <a:t>2000 </a:t>
            </a:r>
            <a:r>
              <a:rPr lang="ko-KR" altLang="en-US" sz="2000" b="0" dirty="0" smtClean="0">
                <a:solidFill>
                  <a:srgbClr val="00B0F0"/>
                </a:solidFill>
              </a:rPr>
              <a:t>만원지급</a:t>
            </a:r>
            <a:r>
              <a:rPr lang="en-US" altLang="ko-KR" sz="2000" b="0" dirty="0" smtClean="0">
                <a:solidFill>
                  <a:srgbClr val="00B0F0"/>
                </a:solidFill>
              </a:rPr>
              <a:t> </a:t>
            </a:r>
            <a:r>
              <a:rPr lang="en-US" altLang="ko-KR" sz="2000" b="0" dirty="0" smtClean="0"/>
              <a:t>(</a:t>
            </a:r>
            <a:r>
              <a:rPr lang="ko-KR" altLang="en-US" sz="2000" b="0" dirty="0" smtClean="0"/>
              <a:t>대법원 </a:t>
            </a:r>
            <a:r>
              <a:rPr lang="en-US" altLang="ko-KR" sz="2000" b="0" dirty="0" smtClean="0"/>
              <a:t>2000.1.18 </a:t>
            </a:r>
            <a:r>
              <a:rPr lang="ko-KR" altLang="en-US" sz="2000" b="0" dirty="0" smtClean="0"/>
              <a:t>선고 </a:t>
            </a:r>
            <a:r>
              <a:rPr lang="en-US" altLang="ko-KR" sz="2000" b="0" dirty="0" smtClean="0"/>
              <a:t>99</a:t>
            </a:r>
            <a:r>
              <a:rPr lang="ko-KR" altLang="en-US" sz="2000" b="0" dirty="0" smtClean="0"/>
              <a:t>다 </a:t>
            </a:r>
            <a:r>
              <a:rPr lang="en-US" altLang="ko-KR" sz="2000" b="0" dirty="0" smtClean="0"/>
              <a:t>68619)</a:t>
            </a:r>
          </a:p>
          <a:p>
            <a:pPr marL="0" indent="0" algn="just">
              <a:buNone/>
            </a:pPr>
            <a:endParaRPr lang="en-US" altLang="ko-KR" sz="2000" b="0" dirty="0" smtClean="0"/>
          </a:p>
          <a:p>
            <a:pPr marL="0" indent="0" algn="just">
              <a:buNone/>
            </a:pPr>
            <a:r>
              <a:rPr lang="en-US" altLang="ko-KR" sz="2000" b="0" dirty="0" smtClean="0"/>
              <a:t>2. </a:t>
            </a:r>
            <a:r>
              <a:rPr lang="ko-KR" altLang="en-US" sz="2000" b="0" dirty="0" smtClean="0"/>
              <a:t>자궁 내 태아 발육 부전 으로 산전 검사 확인 중 자궁 내 태아가 사망한 경우로 원인은 탯줄 꼬임</a:t>
            </a:r>
            <a:r>
              <a:rPr lang="en-US" altLang="ko-KR" sz="2000" b="0" dirty="0" smtClean="0"/>
              <a:t>(true knots)</a:t>
            </a:r>
            <a:r>
              <a:rPr lang="ko-KR" altLang="en-US" sz="2000" b="0" dirty="0" smtClean="0"/>
              <a:t>으로</a:t>
            </a:r>
            <a:r>
              <a:rPr lang="en-US" altLang="ko-KR" sz="2000" b="0" dirty="0" smtClean="0"/>
              <a:t> </a:t>
            </a:r>
            <a:r>
              <a:rPr lang="ko-KR" altLang="en-US" sz="2000" b="0" dirty="0" smtClean="0"/>
              <a:t>진료상 과실이 없다고 판시</a:t>
            </a:r>
            <a:r>
              <a:rPr lang="en-US" altLang="ko-KR" sz="2000" b="0" dirty="0" smtClean="0"/>
              <a:t>(</a:t>
            </a:r>
            <a:r>
              <a:rPr lang="ko-KR" altLang="en-US" sz="2000" b="0" dirty="0" smtClean="0"/>
              <a:t>광주 고등 법원 전주 재판부 </a:t>
            </a:r>
            <a:r>
              <a:rPr lang="en-US" altLang="ko-KR" sz="2000" b="0" dirty="0" smtClean="0"/>
              <a:t>2010.5.7 </a:t>
            </a:r>
            <a:r>
              <a:rPr lang="ko-KR" altLang="en-US" sz="2000" b="0" dirty="0" smtClean="0"/>
              <a:t>선고 </a:t>
            </a:r>
            <a:r>
              <a:rPr lang="en-US" altLang="ko-KR" sz="2000" b="0" dirty="0" smtClean="0"/>
              <a:t>2009</a:t>
            </a:r>
            <a:r>
              <a:rPr lang="ko-KR" altLang="en-US" sz="2000" b="0" dirty="0" smtClean="0"/>
              <a:t>나 </a:t>
            </a:r>
            <a:r>
              <a:rPr lang="en-US" altLang="ko-KR" sz="2000" b="0" dirty="0" smtClean="0"/>
              <a:t>3215)</a:t>
            </a:r>
            <a:endParaRPr lang="ko-KR" altLang="en-US" sz="2000" b="0" dirty="0"/>
          </a:p>
        </p:txBody>
      </p:sp>
    </p:spTree>
    <p:extLst>
      <p:ext uri="{BB962C8B-B14F-4D97-AF65-F5344CB8AC3E}">
        <p14:creationId xmlns:p14="http://schemas.microsoft.com/office/powerpoint/2010/main" val="2308162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548680"/>
            <a:ext cx="7696200" cy="563563"/>
          </a:xfrm>
        </p:spPr>
        <p:txBody>
          <a:bodyPr/>
          <a:lstStyle/>
          <a:p>
            <a:r>
              <a:rPr lang="ko-KR" altLang="en-US" sz="2400" dirty="0" smtClean="0"/>
              <a:t>자궁 내 태아 사망 </a:t>
            </a:r>
            <a:endParaRPr lang="ko-KR" altLang="en-US" sz="2400" dirty="0"/>
          </a:p>
        </p:txBody>
      </p:sp>
      <p:sp>
        <p:nvSpPr>
          <p:cNvPr id="3" name="내용 개체 틀 2"/>
          <p:cNvSpPr>
            <a:spLocks noGrp="1"/>
          </p:cNvSpPr>
          <p:nvPr>
            <p:ph idx="1"/>
          </p:nvPr>
        </p:nvSpPr>
        <p:spPr>
          <a:xfrm>
            <a:off x="179512" y="1371600"/>
            <a:ext cx="8856984" cy="5297760"/>
          </a:xfrm>
        </p:spPr>
        <p:txBody>
          <a:bodyPr/>
          <a:lstStyle/>
          <a:p>
            <a:pPr marL="0" indent="0" algn="just">
              <a:buNone/>
            </a:pPr>
            <a:r>
              <a:rPr lang="en-US" altLang="ko-KR" sz="2000" b="0" dirty="0" smtClean="0"/>
              <a:t>3. </a:t>
            </a:r>
            <a:r>
              <a:rPr lang="ko-KR" altLang="en-US" sz="2000" b="0" dirty="0" smtClean="0"/>
              <a:t>초산의 산모가 집에서 진통이 있다고 </a:t>
            </a:r>
            <a:r>
              <a:rPr lang="en-US" altLang="ko-KR" sz="2000" b="0" dirty="0" smtClean="0"/>
              <a:t>3</a:t>
            </a:r>
            <a:r>
              <a:rPr lang="ko-KR" altLang="en-US" sz="2000" b="0" dirty="0" smtClean="0"/>
              <a:t>차례 전화 후 내원하여 산모는 내원한 시각으로부터 </a:t>
            </a:r>
            <a:r>
              <a:rPr lang="en-US" altLang="ko-KR" sz="2000" b="0" dirty="0" smtClean="0"/>
              <a:t>30</a:t>
            </a:r>
            <a:r>
              <a:rPr lang="ko-KR" altLang="en-US" sz="2000" b="0" dirty="0" smtClean="0"/>
              <a:t>여분 만에 의사가 도착 후 </a:t>
            </a:r>
            <a:r>
              <a:rPr lang="en-US" altLang="ko-KR" sz="2000" b="0" dirty="0" smtClean="0"/>
              <a:t>10</a:t>
            </a:r>
            <a:r>
              <a:rPr lang="ko-KR" altLang="en-US" sz="2000" b="0" dirty="0" smtClean="0"/>
              <a:t>분만에 사망한 상태로 태아를 분만 한 경우로 진료 과정상 분만이 지체되었다고 볼 수 없으며 태아 곤란 증이 발생 한 후 질식분만 시간이 </a:t>
            </a:r>
            <a:r>
              <a:rPr lang="en-US" altLang="ko-KR" sz="2000" b="0" dirty="0" smtClean="0"/>
              <a:t>20</a:t>
            </a:r>
            <a:r>
              <a:rPr lang="ko-KR" altLang="en-US" sz="2000" b="0" dirty="0" smtClean="0"/>
              <a:t>분 이내 분만 한 점은 태아 곤란 증 상태를 미리 알았더라도 제왕 절개 등의 수술 준비에 </a:t>
            </a:r>
            <a:r>
              <a:rPr lang="en-US" altLang="ko-KR" sz="2000" b="0" dirty="0" smtClean="0"/>
              <a:t>20</a:t>
            </a:r>
            <a:r>
              <a:rPr lang="ko-KR" altLang="en-US" sz="2000" b="0" dirty="0" smtClean="0"/>
              <a:t>분</a:t>
            </a:r>
            <a:r>
              <a:rPr lang="en-US" altLang="ko-KR" sz="2000" b="0" dirty="0" smtClean="0"/>
              <a:t>~30</a:t>
            </a:r>
            <a:r>
              <a:rPr lang="ko-KR" altLang="en-US" sz="2000" b="0" dirty="0" smtClean="0"/>
              <a:t>분 소요 됨에 비추어 과실이 </a:t>
            </a:r>
            <a:r>
              <a:rPr lang="ko-KR" altLang="en-US" sz="2000" b="0" dirty="0"/>
              <a:t>있</a:t>
            </a:r>
            <a:r>
              <a:rPr lang="ko-KR" altLang="en-US" sz="2000" b="0" dirty="0" smtClean="0"/>
              <a:t>었다고 볼 수 없다</a:t>
            </a:r>
            <a:r>
              <a:rPr lang="en-US" altLang="ko-KR" sz="2000" b="0" dirty="0" smtClean="0"/>
              <a:t>. (</a:t>
            </a:r>
            <a:r>
              <a:rPr lang="ko-KR" altLang="en-US" sz="2000" b="0" dirty="0" smtClean="0"/>
              <a:t>부산 고등 법원 </a:t>
            </a:r>
            <a:r>
              <a:rPr lang="en-US" altLang="ko-KR" sz="2000" b="0" dirty="0" smtClean="0"/>
              <a:t>2008. 9.11 </a:t>
            </a:r>
            <a:r>
              <a:rPr lang="ko-KR" altLang="en-US" sz="2000" b="0" dirty="0" smtClean="0"/>
              <a:t>선고 </a:t>
            </a:r>
            <a:r>
              <a:rPr lang="en-US" altLang="ko-KR" sz="2000" b="0" dirty="0" smtClean="0"/>
              <a:t>2008</a:t>
            </a:r>
            <a:r>
              <a:rPr lang="ko-KR" altLang="en-US" sz="2000" b="0" dirty="0" smtClean="0"/>
              <a:t>나 </a:t>
            </a:r>
            <a:r>
              <a:rPr lang="en-US" altLang="ko-KR" sz="2000" b="0" dirty="0" smtClean="0"/>
              <a:t>7154 </a:t>
            </a:r>
            <a:r>
              <a:rPr lang="ko-KR" altLang="en-US" sz="2000" b="0" dirty="0" smtClean="0"/>
              <a:t>판결</a:t>
            </a:r>
            <a:r>
              <a:rPr lang="en-US" altLang="ko-KR" sz="2000" b="0" dirty="0" smtClean="0"/>
              <a:t>) </a:t>
            </a:r>
          </a:p>
          <a:p>
            <a:pPr marL="0" indent="0" algn="just">
              <a:buNone/>
            </a:pPr>
            <a:endParaRPr lang="en-US" altLang="ko-KR" sz="2000" b="0" dirty="0" smtClean="0"/>
          </a:p>
          <a:p>
            <a:pPr marL="0" indent="0" algn="just">
              <a:buNone/>
            </a:pPr>
            <a:r>
              <a:rPr lang="en-US" altLang="ko-KR" sz="2000" b="0" dirty="0" smtClean="0"/>
              <a:t>4. </a:t>
            </a:r>
            <a:r>
              <a:rPr lang="ko-KR" altLang="en-US" sz="2000" b="0" dirty="0" smtClean="0"/>
              <a:t>이미 정상 분만으로 </a:t>
            </a:r>
            <a:r>
              <a:rPr lang="en-US" altLang="ko-KR" sz="2000" b="0" dirty="0" smtClean="0"/>
              <a:t>1</a:t>
            </a:r>
            <a:r>
              <a:rPr lang="ko-KR" altLang="en-US" sz="2000" b="0" dirty="0" smtClean="0"/>
              <a:t>회 출산 경험이 있는 경산부가 적절한 힘을 못 주어 푸싱에의 한 분만 후 태아가 사망한 상태로 출산한 경우</a:t>
            </a:r>
            <a:r>
              <a:rPr lang="en-US" altLang="ko-KR" sz="2000" b="0" dirty="0" smtClean="0"/>
              <a:t> </a:t>
            </a:r>
            <a:r>
              <a:rPr lang="ko-KR" altLang="en-US" sz="2000" b="0" dirty="0" smtClean="0"/>
              <a:t>무리한 질식 분만으로 발생 된 것이라고 인정할 수 없다고 판시</a:t>
            </a:r>
            <a:r>
              <a:rPr lang="en-US" altLang="ko-KR" sz="2000" b="0" dirty="0" smtClean="0"/>
              <a:t>(</a:t>
            </a:r>
            <a:r>
              <a:rPr lang="ko-KR" altLang="en-US" sz="2000" b="0" dirty="0" smtClean="0"/>
              <a:t>서울 고등 법원 </a:t>
            </a:r>
            <a:r>
              <a:rPr lang="en-US" altLang="ko-KR" sz="2000" b="0" dirty="0" smtClean="0"/>
              <a:t>2003.9.9 </a:t>
            </a:r>
            <a:r>
              <a:rPr lang="ko-KR" altLang="en-US" sz="2000" b="0" dirty="0" smtClean="0"/>
              <a:t>선고 </a:t>
            </a:r>
            <a:r>
              <a:rPr lang="en-US" altLang="ko-KR" sz="2000" b="0" dirty="0" smtClean="0"/>
              <a:t>2002</a:t>
            </a:r>
            <a:r>
              <a:rPr lang="ko-KR" altLang="en-US" sz="2000" b="0" dirty="0" smtClean="0"/>
              <a:t>나 </a:t>
            </a:r>
            <a:r>
              <a:rPr lang="en-US" altLang="ko-KR" sz="2000" b="0" dirty="0" smtClean="0"/>
              <a:t>41871 </a:t>
            </a:r>
            <a:r>
              <a:rPr lang="ko-KR" altLang="en-US" sz="2000" b="0" dirty="0" smtClean="0"/>
              <a:t>판결</a:t>
            </a:r>
            <a:r>
              <a:rPr lang="en-US" altLang="ko-KR" sz="2000" b="0" dirty="0" smtClean="0"/>
              <a:t>)</a:t>
            </a:r>
            <a:endParaRPr lang="ko-KR" altLang="en-US" sz="2000" b="0" dirty="0"/>
          </a:p>
        </p:txBody>
      </p:sp>
    </p:spTree>
    <p:extLst>
      <p:ext uri="{BB962C8B-B14F-4D97-AF65-F5344CB8AC3E}">
        <p14:creationId xmlns:p14="http://schemas.microsoft.com/office/powerpoint/2010/main" val="25554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533400"/>
            <a:ext cx="8219256" cy="563563"/>
          </a:xfrm>
        </p:spPr>
        <p:txBody>
          <a:bodyPr/>
          <a:lstStyle/>
          <a:p>
            <a:r>
              <a:rPr lang="ko-KR" altLang="en-US" sz="2800" dirty="0"/>
              <a:t>경구피임제 복용 후 </a:t>
            </a:r>
            <a:r>
              <a:rPr lang="ko-KR" altLang="en-US" sz="2800" dirty="0" err="1" smtClean="0"/>
              <a:t>폐색전증으로</a:t>
            </a:r>
            <a:r>
              <a:rPr lang="ko-KR" altLang="en-US" sz="2800" dirty="0" smtClean="0"/>
              <a:t> </a:t>
            </a:r>
            <a:r>
              <a:rPr lang="ko-KR" altLang="en-US" sz="2800" dirty="0"/>
              <a:t>사망한 사례</a:t>
            </a:r>
          </a:p>
        </p:txBody>
      </p:sp>
      <p:sp>
        <p:nvSpPr>
          <p:cNvPr id="3" name="내용 개체 틀 2"/>
          <p:cNvSpPr>
            <a:spLocks noGrp="1"/>
          </p:cNvSpPr>
          <p:nvPr>
            <p:ph idx="1"/>
          </p:nvPr>
        </p:nvSpPr>
        <p:spPr>
          <a:xfrm>
            <a:off x="0" y="1249363"/>
            <a:ext cx="9036496" cy="5608637"/>
          </a:xfrm>
        </p:spPr>
        <p:txBody>
          <a:bodyPr/>
          <a:lstStyle/>
          <a:p>
            <a:pPr marL="0" indent="0">
              <a:buNone/>
            </a:pPr>
            <a:r>
              <a:rPr lang="en-US" altLang="ko-KR" sz="1800" dirty="0" smtClean="0"/>
              <a:t>1.</a:t>
            </a:r>
            <a:r>
              <a:rPr lang="ko-KR" altLang="en-US" sz="1800" dirty="0" smtClean="0"/>
              <a:t>사건개요</a:t>
            </a:r>
            <a:r>
              <a:rPr lang="en-US" altLang="ko-KR" sz="1800" dirty="0" smtClean="0"/>
              <a:t>:</a:t>
            </a:r>
            <a:r>
              <a:rPr lang="ko-KR" altLang="en-US" sz="1800" dirty="0" smtClean="0"/>
              <a:t> </a:t>
            </a:r>
            <a:r>
              <a:rPr lang="ko-KR" altLang="en-US" sz="1800" b="0" dirty="0" smtClean="0"/>
              <a:t>병원에서 </a:t>
            </a:r>
            <a:r>
              <a:rPr lang="ko-KR" altLang="en-US" sz="1800" b="0" dirty="0"/>
              <a:t>자궁 형성부전</a:t>
            </a:r>
            <a:r>
              <a:rPr lang="en-US" altLang="ko-KR" sz="1800" b="0" dirty="0"/>
              <a:t>(hypoplasia)</a:t>
            </a:r>
            <a:r>
              <a:rPr lang="ko-KR" altLang="en-US" sz="1800" b="0" dirty="0"/>
              <a:t>이 </a:t>
            </a:r>
            <a:r>
              <a:rPr lang="ko-KR" altLang="en-US" sz="1800" b="0" dirty="0" smtClean="0"/>
              <a:t>관찰되어 총 </a:t>
            </a:r>
            <a:r>
              <a:rPr lang="en-US" altLang="ko-KR" sz="1800" b="0" dirty="0"/>
              <a:t>3</a:t>
            </a:r>
            <a:r>
              <a:rPr lang="ko-KR" altLang="en-US" sz="1800" b="0" dirty="0"/>
              <a:t>회 </a:t>
            </a:r>
            <a:r>
              <a:rPr lang="ko-KR" altLang="en-US" sz="1800" b="0" dirty="0" smtClean="0"/>
              <a:t>피 신청인 </a:t>
            </a:r>
            <a:r>
              <a:rPr lang="ko-KR" altLang="en-US" sz="1800" b="0" dirty="0"/>
              <a:t>병원 산부인과를 외래 </a:t>
            </a:r>
            <a:r>
              <a:rPr lang="ko-KR" altLang="en-US" sz="1800" b="0" dirty="0" smtClean="0"/>
              <a:t>방문하여 </a:t>
            </a:r>
            <a:r>
              <a:rPr lang="ko-KR" altLang="en-US" sz="1800" b="0" dirty="0" err="1" smtClean="0"/>
              <a:t>야즈정</a:t>
            </a:r>
            <a:r>
              <a:rPr lang="ko-KR" altLang="en-US" sz="1800" b="0" dirty="0" smtClean="0"/>
              <a:t> </a:t>
            </a:r>
            <a:r>
              <a:rPr lang="en-US" altLang="ko-KR" sz="1800" b="0" dirty="0"/>
              <a:t>6</a:t>
            </a:r>
            <a:r>
              <a:rPr lang="ko-KR" altLang="en-US" sz="1800" b="0" dirty="0" smtClean="0"/>
              <a:t>개월 분을 처방</a:t>
            </a:r>
            <a:r>
              <a:rPr lang="en-US" altLang="ko-KR" sz="1800" b="0" dirty="0" smtClean="0"/>
              <a:t>.</a:t>
            </a:r>
          </a:p>
          <a:p>
            <a:pPr marL="0" indent="0">
              <a:buNone/>
            </a:pPr>
            <a:r>
              <a:rPr lang="en-US" altLang="ko-KR" sz="1800" b="0" dirty="0" smtClean="0"/>
              <a:t> </a:t>
            </a:r>
            <a:r>
              <a:rPr lang="ko-KR" altLang="en-US" sz="1800" b="0" dirty="0" smtClean="0"/>
              <a:t>호흡곤란으로 흉부 </a:t>
            </a:r>
            <a:r>
              <a:rPr lang="ko-KR" altLang="en-US" sz="1800" b="0" dirty="0"/>
              <a:t>단순방사선검사</a:t>
            </a:r>
            <a:r>
              <a:rPr lang="en-US" altLang="ko-KR" sz="1800" b="0" dirty="0"/>
              <a:t>, </a:t>
            </a:r>
            <a:r>
              <a:rPr lang="ko-KR" altLang="en-US" sz="1800" b="0" dirty="0" smtClean="0"/>
              <a:t>전산화 단층촬영검사 </a:t>
            </a:r>
            <a:r>
              <a:rPr lang="ko-KR" altLang="en-US" sz="1800" b="0" dirty="0"/>
              <a:t>결과 </a:t>
            </a:r>
            <a:r>
              <a:rPr lang="ko-KR" altLang="en-US" sz="1800" b="0" dirty="0" err="1" smtClean="0"/>
              <a:t>폐색전</a:t>
            </a:r>
            <a:r>
              <a:rPr lang="ko-KR" altLang="en-US" sz="1800" b="0" dirty="0" smtClean="0"/>
              <a:t> 증으로 </a:t>
            </a:r>
            <a:r>
              <a:rPr lang="ko-KR" altLang="en-US" sz="1800" b="0" dirty="0"/>
              <a:t>진단받고 </a:t>
            </a:r>
            <a:r>
              <a:rPr lang="ko-KR" altLang="en-US" sz="1800" b="0" dirty="0" err="1" smtClean="0"/>
              <a:t>항응고제를</a:t>
            </a:r>
            <a:r>
              <a:rPr lang="ko-KR" altLang="en-US" sz="1800" b="0" dirty="0" smtClean="0"/>
              <a:t> 투약 받았으나 </a:t>
            </a:r>
            <a:r>
              <a:rPr lang="ko-KR" altLang="en-US" sz="1800" b="0" dirty="0"/>
              <a:t>다음 날인 </a:t>
            </a:r>
            <a:r>
              <a:rPr lang="en-US" altLang="ko-KR" sz="1800" b="0" dirty="0"/>
              <a:t>5. 23. 04:34 </a:t>
            </a:r>
            <a:r>
              <a:rPr lang="ko-KR" altLang="en-US" sz="1800" b="0" dirty="0" smtClean="0"/>
              <a:t>사망</a:t>
            </a:r>
            <a:r>
              <a:rPr lang="en-US" altLang="ko-KR" sz="1800" b="0" dirty="0" smtClean="0"/>
              <a:t>.</a:t>
            </a:r>
          </a:p>
          <a:p>
            <a:pPr marL="0" indent="0">
              <a:buNone/>
            </a:pPr>
            <a:r>
              <a:rPr lang="ko-KR" altLang="en-US" sz="1800" dirty="0" smtClean="0">
                <a:solidFill>
                  <a:srgbClr val="00B0F0"/>
                </a:solidFill>
              </a:rPr>
              <a:t>사망진단서상 직접사인은 </a:t>
            </a:r>
            <a:r>
              <a:rPr lang="ko-KR" altLang="en-US" sz="1800" dirty="0" err="1" smtClean="0">
                <a:solidFill>
                  <a:srgbClr val="00B0F0"/>
                </a:solidFill>
              </a:rPr>
              <a:t>폐색전증이었다</a:t>
            </a:r>
            <a:r>
              <a:rPr lang="en-US" altLang="ko-KR" sz="1800" dirty="0" smtClean="0">
                <a:solidFill>
                  <a:srgbClr val="00B0F0"/>
                </a:solidFill>
              </a:rPr>
              <a:t>.</a:t>
            </a:r>
          </a:p>
          <a:p>
            <a:pPr marL="0" indent="0">
              <a:buNone/>
            </a:pPr>
            <a:endParaRPr lang="en-US" altLang="ko-KR" sz="800" dirty="0" smtClean="0"/>
          </a:p>
          <a:p>
            <a:pPr marL="0" indent="0">
              <a:buNone/>
            </a:pPr>
            <a:r>
              <a:rPr lang="en-US" altLang="ko-KR" sz="1800" dirty="0" smtClean="0"/>
              <a:t>2.</a:t>
            </a:r>
            <a:r>
              <a:rPr lang="ko-KR" altLang="en-US" sz="1800" dirty="0" smtClean="0"/>
              <a:t>분쟁요지</a:t>
            </a:r>
            <a:r>
              <a:rPr lang="en-US" altLang="ko-KR" sz="1800" dirty="0" smtClean="0"/>
              <a:t>: </a:t>
            </a:r>
            <a:r>
              <a:rPr lang="ko-KR" altLang="en-US" sz="1800" b="0" dirty="0" smtClean="0"/>
              <a:t>약제의 </a:t>
            </a:r>
            <a:r>
              <a:rPr lang="ko-KR" altLang="en-US" sz="1800" b="0" dirty="0"/>
              <a:t>부작용에 </a:t>
            </a:r>
            <a:r>
              <a:rPr lang="ko-KR" altLang="en-US" sz="1800" b="0" dirty="0" smtClean="0"/>
              <a:t>관하여 </a:t>
            </a:r>
            <a:r>
              <a:rPr lang="ko-KR" altLang="en-US" sz="1800" b="0" dirty="0"/>
              <a:t>전혀 설명하지 </a:t>
            </a:r>
            <a:r>
              <a:rPr lang="ko-KR" altLang="en-US" sz="1800" b="0" dirty="0" smtClean="0"/>
              <a:t>않은 과실로 </a:t>
            </a:r>
            <a:r>
              <a:rPr lang="en-US" altLang="ko-KR" sz="1800" b="0" dirty="0" smtClean="0"/>
              <a:t>2</a:t>
            </a:r>
            <a:r>
              <a:rPr lang="ko-KR" altLang="en-US" sz="1800" b="0" dirty="0" smtClean="0"/>
              <a:t>억 요구</a:t>
            </a:r>
            <a:endParaRPr lang="en-US" altLang="ko-KR" sz="1800" b="0" dirty="0" smtClean="0"/>
          </a:p>
          <a:p>
            <a:pPr marL="0" indent="0">
              <a:buNone/>
            </a:pPr>
            <a:endParaRPr lang="en-US" altLang="ko-KR" sz="800" b="0" dirty="0"/>
          </a:p>
          <a:p>
            <a:pPr marL="0" indent="0">
              <a:buNone/>
            </a:pPr>
            <a:r>
              <a:rPr lang="en-US" altLang="ko-KR" sz="1800" dirty="0" smtClean="0"/>
              <a:t>3.</a:t>
            </a:r>
            <a:r>
              <a:rPr lang="ko-KR" altLang="en-US" sz="1800" dirty="0" smtClean="0"/>
              <a:t>감정 결과</a:t>
            </a:r>
            <a:r>
              <a:rPr lang="en-US" altLang="ko-KR" sz="1800" dirty="0" smtClean="0"/>
              <a:t>: </a:t>
            </a:r>
            <a:r>
              <a:rPr lang="ko-KR" altLang="en-US" sz="1800" b="0" dirty="0" err="1" smtClean="0"/>
              <a:t>폐색전증의</a:t>
            </a:r>
            <a:r>
              <a:rPr lang="ko-KR" altLang="en-US" sz="1800" b="0" dirty="0" smtClean="0"/>
              <a:t> </a:t>
            </a:r>
            <a:r>
              <a:rPr lang="ko-KR" altLang="en-US" sz="1800" b="0" dirty="0"/>
              <a:t>원인을 알기 어렵다고 한 감정결과 등을 종합하면</a:t>
            </a:r>
            <a:r>
              <a:rPr lang="en-US" altLang="ko-KR" sz="1800" b="0" dirty="0"/>
              <a:t>, </a:t>
            </a:r>
            <a:r>
              <a:rPr lang="ko-KR" altLang="en-US" sz="1800" b="0" dirty="0"/>
              <a:t>망인의 </a:t>
            </a:r>
            <a:r>
              <a:rPr lang="ko-KR" altLang="en-US" sz="1800" b="0" dirty="0" err="1" smtClean="0"/>
              <a:t>폐색전증을</a:t>
            </a:r>
            <a:r>
              <a:rPr lang="ko-KR" altLang="en-US" sz="1800" b="0" dirty="0" smtClean="0"/>
              <a:t> </a:t>
            </a:r>
            <a:r>
              <a:rPr lang="ko-KR" altLang="en-US" sz="1800" b="0" dirty="0"/>
              <a:t>유발시킨 원인에 대하여 정확하게 알기 </a:t>
            </a:r>
            <a:r>
              <a:rPr lang="ko-KR" altLang="en-US" sz="1800" b="0" dirty="0" smtClean="0"/>
              <a:t>어려움</a:t>
            </a:r>
            <a:r>
              <a:rPr lang="en-US" altLang="ko-KR" sz="1800" b="0" dirty="0" smtClean="0"/>
              <a:t>.</a:t>
            </a:r>
            <a:r>
              <a:rPr lang="en-US" altLang="ko-KR" sz="1800" b="0" dirty="0"/>
              <a:t> </a:t>
            </a:r>
            <a:r>
              <a:rPr lang="ko-KR" altLang="en-US" sz="1800" b="0" dirty="0" smtClean="0"/>
              <a:t>다만</a:t>
            </a:r>
            <a:r>
              <a:rPr lang="en-US" altLang="ko-KR" sz="1800" b="0" dirty="0"/>
              <a:t>, </a:t>
            </a:r>
            <a:r>
              <a:rPr lang="ko-KR" altLang="en-US" sz="1800" b="0" dirty="0"/>
              <a:t>망인이 복용한 </a:t>
            </a:r>
            <a:r>
              <a:rPr lang="ko-KR" altLang="en-US" sz="1800" b="0" dirty="0" err="1" smtClean="0"/>
              <a:t>야즈정의</a:t>
            </a:r>
            <a:r>
              <a:rPr lang="ko-KR" altLang="en-US" sz="1800" b="0" dirty="0" smtClean="0"/>
              <a:t> </a:t>
            </a:r>
            <a:r>
              <a:rPr lang="ko-KR" altLang="en-US" sz="1800" b="0" dirty="0"/>
              <a:t>성분이 </a:t>
            </a:r>
            <a:r>
              <a:rPr lang="ko-KR" altLang="en-US" sz="1800" b="0" dirty="0" err="1" smtClean="0"/>
              <a:t>혈전색전증을</a:t>
            </a:r>
            <a:r>
              <a:rPr lang="ko-KR" altLang="en-US" sz="1800" b="0" dirty="0" smtClean="0"/>
              <a:t> </a:t>
            </a:r>
            <a:r>
              <a:rPr lang="ko-KR" altLang="en-US" sz="1800" b="0" dirty="0"/>
              <a:t>유발할 가능성이 높다는 여러 연구결과가 보고된 점을 고려하면</a:t>
            </a:r>
            <a:r>
              <a:rPr lang="en-US" altLang="ko-KR" sz="1800" b="0" dirty="0"/>
              <a:t>, </a:t>
            </a:r>
            <a:r>
              <a:rPr lang="ko-KR" altLang="en-US" sz="1800" b="0" dirty="0"/>
              <a:t>망인이 복용한 </a:t>
            </a:r>
            <a:r>
              <a:rPr lang="ko-KR" altLang="en-US" sz="1800" b="0" dirty="0" err="1" smtClean="0"/>
              <a:t>야즈정으로</a:t>
            </a:r>
            <a:r>
              <a:rPr lang="ko-KR" altLang="en-US" sz="1800" b="0" dirty="0" smtClean="0"/>
              <a:t> </a:t>
            </a:r>
            <a:r>
              <a:rPr lang="ko-KR" altLang="en-US" sz="1800" b="0" dirty="0"/>
              <a:t>인하여 </a:t>
            </a:r>
            <a:r>
              <a:rPr lang="ko-KR" altLang="en-US" sz="1800" b="0" dirty="0" smtClean="0"/>
              <a:t>폐색 전 증이 </a:t>
            </a:r>
            <a:r>
              <a:rPr lang="ko-KR" altLang="en-US" sz="1800" b="0" dirty="0"/>
              <a:t>발생하였을 가능성을 완전히 배제하기 어려워 </a:t>
            </a:r>
            <a:r>
              <a:rPr lang="ko-KR" altLang="en-US" sz="1800" b="0" dirty="0" smtClean="0"/>
              <a:t>보임</a:t>
            </a:r>
            <a:r>
              <a:rPr lang="en-US" altLang="ko-KR" sz="1800" b="0" dirty="0" smtClean="0"/>
              <a:t>.</a:t>
            </a:r>
          </a:p>
          <a:p>
            <a:pPr marL="0" indent="0">
              <a:buNone/>
            </a:pPr>
            <a:endParaRPr lang="en-US" altLang="ko-KR" sz="800" b="0" dirty="0" smtClean="0"/>
          </a:p>
          <a:p>
            <a:pPr marL="0" indent="0">
              <a:buNone/>
            </a:pPr>
            <a:r>
              <a:rPr lang="en-US" altLang="ko-KR" sz="1800" dirty="0" smtClean="0"/>
              <a:t>4.</a:t>
            </a:r>
            <a:r>
              <a:rPr lang="ko-KR" altLang="en-US" sz="1800" dirty="0"/>
              <a:t> </a:t>
            </a:r>
            <a:r>
              <a:rPr lang="ko-KR" altLang="en-US" sz="1800" dirty="0" smtClean="0"/>
              <a:t>합의에 </a:t>
            </a:r>
            <a:r>
              <a:rPr lang="ko-KR" altLang="en-US" sz="1800" dirty="0"/>
              <a:t>의한 조정 성립 </a:t>
            </a:r>
            <a:r>
              <a:rPr lang="en-US" altLang="ko-KR" sz="1800" dirty="0"/>
              <a:t>(</a:t>
            </a:r>
            <a:r>
              <a:rPr lang="ko-KR" altLang="en-US" sz="1800" dirty="0"/>
              <a:t>조정조서</a:t>
            </a:r>
            <a:r>
              <a:rPr lang="en-US" altLang="ko-KR" sz="1800" dirty="0" smtClean="0"/>
              <a:t>):</a:t>
            </a:r>
            <a:r>
              <a:rPr lang="ko-KR" altLang="en-US" sz="1800" b="0" dirty="0"/>
              <a:t>조정부가 양 당사자에게 감정결과와 조정부의 의견을 설명하면서 양 당사자의 합리적인 의사결정을 도와 합의를 권유한 결과</a:t>
            </a:r>
            <a:r>
              <a:rPr lang="en-US" altLang="ko-KR" sz="1800" b="0" dirty="0"/>
              <a:t>, </a:t>
            </a:r>
            <a:r>
              <a:rPr lang="ko-KR" altLang="en-US" sz="1800" b="0" dirty="0" smtClean="0"/>
              <a:t>피 신청인은 </a:t>
            </a:r>
            <a:r>
              <a:rPr lang="ko-KR" altLang="en-US" sz="1800" b="0" dirty="0"/>
              <a:t>신청인에게 </a:t>
            </a:r>
            <a:r>
              <a:rPr lang="ko-KR" altLang="en-US" sz="1800" b="0" dirty="0">
                <a:solidFill>
                  <a:srgbClr val="00B0F0"/>
                </a:solidFill>
              </a:rPr>
              <a:t>금 </a:t>
            </a:r>
            <a:r>
              <a:rPr lang="en-US" altLang="ko-KR" sz="1800" b="0" dirty="0">
                <a:solidFill>
                  <a:srgbClr val="00B0F0"/>
                </a:solidFill>
              </a:rPr>
              <a:t>20,000,000</a:t>
            </a:r>
            <a:r>
              <a:rPr lang="ko-KR" altLang="en-US" sz="1800" b="0" dirty="0">
                <a:solidFill>
                  <a:srgbClr val="00B0F0"/>
                </a:solidFill>
              </a:rPr>
              <a:t>원을 지급한다</a:t>
            </a:r>
            <a:r>
              <a:rPr lang="en-US" altLang="ko-KR" sz="1800" b="0" dirty="0"/>
              <a:t>. </a:t>
            </a:r>
            <a:r>
              <a:rPr lang="ko-KR" altLang="en-US" sz="1800" b="0" dirty="0"/>
              <a:t>신청인은 향후 이 사건과 관련하여 민</a:t>
            </a:r>
            <a:r>
              <a:rPr lang="en-US" altLang="ko-KR" sz="1800" b="0" dirty="0"/>
              <a:t>·</a:t>
            </a:r>
            <a:r>
              <a:rPr lang="ko-KR" altLang="en-US" sz="1800" b="0" dirty="0"/>
              <a:t>형사상 이의를 제기하지 </a:t>
            </a:r>
            <a:r>
              <a:rPr lang="ko-KR" altLang="en-US" sz="1800" b="0" dirty="0" smtClean="0"/>
              <a:t>아니하기로 합의 하였다</a:t>
            </a:r>
            <a:r>
              <a:rPr lang="en-US" altLang="ko-KR" sz="1800" b="0" dirty="0" smtClean="0"/>
              <a:t>.</a:t>
            </a:r>
            <a:endParaRPr lang="en-US" altLang="ko-KR" sz="1800" b="0" dirty="0"/>
          </a:p>
          <a:p>
            <a:pPr marL="0" indent="0">
              <a:buNone/>
            </a:pPr>
            <a:r>
              <a:rPr lang="en-US" altLang="ko-KR" sz="1800" dirty="0"/>
              <a:t>(</a:t>
            </a:r>
            <a:r>
              <a:rPr lang="ko-KR" altLang="en-US" sz="1800" dirty="0" smtClean="0"/>
              <a:t>출처</a:t>
            </a:r>
            <a:r>
              <a:rPr lang="en-US" altLang="ko-KR" sz="1800" dirty="0" smtClean="0"/>
              <a:t>: </a:t>
            </a:r>
            <a:r>
              <a:rPr lang="ko-KR" altLang="en-US" sz="1800" dirty="0" smtClean="0"/>
              <a:t>의료 </a:t>
            </a:r>
            <a:r>
              <a:rPr lang="ko-KR" altLang="en-US" sz="1800" dirty="0" err="1" smtClean="0"/>
              <a:t>분쟁조정원</a:t>
            </a:r>
            <a:r>
              <a:rPr lang="en-US" altLang="ko-KR" sz="1800" dirty="0" smtClean="0"/>
              <a:t>)</a:t>
            </a:r>
            <a:endParaRPr lang="ko-KR" altLang="en-US" sz="1800" dirty="0"/>
          </a:p>
        </p:txBody>
      </p:sp>
    </p:spTree>
    <p:extLst>
      <p:ext uri="{BB962C8B-B14F-4D97-AF65-F5344CB8AC3E}">
        <p14:creationId xmlns:p14="http://schemas.microsoft.com/office/powerpoint/2010/main" val="3664825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5979" y="548680"/>
            <a:ext cx="7696200" cy="563563"/>
          </a:xfrm>
        </p:spPr>
        <p:txBody>
          <a:bodyPr/>
          <a:lstStyle/>
          <a:p>
            <a:r>
              <a:rPr lang="ko-KR" altLang="en-US" sz="2400" dirty="0"/>
              <a:t>자궁 내 태아 사망 </a:t>
            </a:r>
          </a:p>
        </p:txBody>
      </p:sp>
      <p:sp>
        <p:nvSpPr>
          <p:cNvPr id="3" name="내용 개체 틀 2"/>
          <p:cNvSpPr>
            <a:spLocks noGrp="1"/>
          </p:cNvSpPr>
          <p:nvPr>
            <p:ph idx="1"/>
          </p:nvPr>
        </p:nvSpPr>
        <p:spPr>
          <a:xfrm>
            <a:off x="215979" y="1412776"/>
            <a:ext cx="8640960" cy="5661248"/>
          </a:xfrm>
        </p:spPr>
        <p:txBody>
          <a:bodyPr/>
          <a:lstStyle/>
          <a:p>
            <a:pPr marL="0" indent="0" algn="just">
              <a:buNone/>
            </a:pPr>
            <a:r>
              <a:rPr lang="en-US" altLang="ko-KR" sz="2000" b="0" dirty="0" smtClean="0"/>
              <a:t>5. </a:t>
            </a:r>
            <a:r>
              <a:rPr lang="ko-KR" altLang="en-US" sz="2000" b="0" dirty="0" smtClean="0"/>
              <a:t>세 번째 임신한 산모가 전 </a:t>
            </a:r>
            <a:r>
              <a:rPr lang="ko-KR" altLang="en-US" sz="2000" b="0" dirty="0" err="1" smtClean="0"/>
              <a:t>자간증</a:t>
            </a:r>
            <a:r>
              <a:rPr lang="en-US" altLang="ko-KR" sz="2000" b="0" dirty="0" smtClean="0"/>
              <a:t>,</a:t>
            </a:r>
            <a:r>
              <a:rPr lang="ko-KR" altLang="en-US" sz="2000" b="0" dirty="0" smtClean="0"/>
              <a:t> 자궁 내 발육지연</a:t>
            </a:r>
            <a:r>
              <a:rPr lang="en-US" altLang="ko-KR" sz="2000" b="0" dirty="0" smtClean="0"/>
              <a:t>,</a:t>
            </a:r>
            <a:r>
              <a:rPr lang="ko-KR" altLang="en-US" sz="2000" b="0" dirty="0" smtClean="0"/>
              <a:t> 양수 </a:t>
            </a:r>
            <a:r>
              <a:rPr lang="ko-KR" altLang="en-US" sz="2000" b="0" dirty="0" err="1" smtClean="0"/>
              <a:t>과소증</a:t>
            </a:r>
            <a:r>
              <a:rPr lang="en-US" altLang="ko-KR" sz="2000" b="0" dirty="0" smtClean="0"/>
              <a:t>,</a:t>
            </a:r>
            <a:r>
              <a:rPr lang="ko-KR" altLang="en-US" sz="2000" b="0" dirty="0" smtClean="0"/>
              <a:t> 양수 </a:t>
            </a:r>
            <a:r>
              <a:rPr lang="ko-KR" altLang="en-US" sz="2000" b="0" dirty="0" err="1" smtClean="0"/>
              <a:t>파막의</a:t>
            </a:r>
            <a:r>
              <a:rPr lang="ko-KR" altLang="en-US" sz="2000" b="0" dirty="0" smtClean="0"/>
              <a:t> 의심 하에 진통 </a:t>
            </a:r>
            <a:r>
              <a:rPr lang="ko-KR" altLang="en-US" sz="2000" b="0" dirty="0" err="1" smtClean="0"/>
              <a:t>억제제</a:t>
            </a:r>
            <a:r>
              <a:rPr lang="ko-KR" altLang="en-US" sz="2000" b="0" dirty="0" smtClean="0"/>
              <a:t> 투여 과정에서 임신 전자간증과 혈압이 </a:t>
            </a:r>
            <a:r>
              <a:rPr lang="en-US" altLang="ko-KR" sz="2000" b="0" dirty="0" smtClean="0"/>
              <a:t>160/100mmhg </a:t>
            </a:r>
            <a:r>
              <a:rPr lang="ko-KR" altLang="en-US" sz="2000" b="0" dirty="0" smtClean="0"/>
              <a:t>등으로 전원 하였으나  다음 날 태아가 사망하여 사산아를 만출 하였으나 태반이 잔류 태반으로 </a:t>
            </a:r>
            <a:r>
              <a:rPr lang="en-US" altLang="ko-KR" sz="2000" b="0" dirty="0" smtClean="0"/>
              <a:t>2</a:t>
            </a:r>
            <a:r>
              <a:rPr lang="ko-KR" altLang="en-US" sz="2000" b="0" dirty="0" smtClean="0"/>
              <a:t>회 걸쳐 제거 한 뒤 불임이 발생 된 사례로 과실을 인정 하지 않은 사례</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서울 고등 법원 </a:t>
            </a:r>
            <a:r>
              <a:rPr lang="en-US" altLang="ko-KR" sz="2000" b="0" dirty="0" smtClean="0"/>
              <a:t>203 3.27 </a:t>
            </a:r>
            <a:r>
              <a:rPr lang="ko-KR" altLang="en-US" sz="2000" b="0" dirty="0" smtClean="0"/>
              <a:t>선고 </a:t>
            </a:r>
            <a:r>
              <a:rPr lang="en-US" altLang="ko-KR" sz="2000" b="0" dirty="0" smtClean="0"/>
              <a:t>2002</a:t>
            </a:r>
            <a:r>
              <a:rPr lang="ko-KR" altLang="en-US" sz="2000" b="0" dirty="0" smtClean="0"/>
              <a:t>나 </a:t>
            </a:r>
            <a:r>
              <a:rPr lang="en-US" altLang="ko-KR" sz="2000" b="0" dirty="0" smtClean="0"/>
              <a:t>993 </a:t>
            </a:r>
            <a:r>
              <a:rPr lang="ko-KR" altLang="en-US" sz="2000" b="0" dirty="0" smtClean="0"/>
              <a:t>판결 </a:t>
            </a:r>
            <a:endParaRPr lang="en-US" altLang="ko-KR" sz="2000" b="0" dirty="0" smtClean="0"/>
          </a:p>
          <a:p>
            <a:pPr marL="0" indent="0" algn="just">
              <a:buNone/>
            </a:pPr>
            <a:endParaRPr lang="en-US" altLang="ko-KR" sz="2000" b="0" dirty="0" smtClean="0"/>
          </a:p>
          <a:p>
            <a:pPr marL="0" indent="0" algn="just">
              <a:buNone/>
            </a:pPr>
            <a:r>
              <a:rPr lang="en-US" altLang="ko-KR" sz="2000" b="0" dirty="0" smtClean="0"/>
              <a:t>6. </a:t>
            </a:r>
            <a:r>
              <a:rPr lang="ko-KR" altLang="en-US" sz="2000" b="0" dirty="0" smtClean="0"/>
              <a:t>분만을 위해 내원한 산모에게 </a:t>
            </a:r>
            <a:r>
              <a:rPr lang="ko-KR" altLang="en-US" sz="2000" b="0" dirty="0" err="1" smtClean="0"/>
              <a:t>싸이토텍을</a:t>
            </a:r>
            <a:r>
              <a:rPr lang="ko-KR" altLang="en-US" sz="2000" b="0" dirty="0" smtClean="0"/>
              <a:t> 유도 분만에 사용 하여 시도 하여  </a:t>
            </a:r>
            <a:r>
              <a:rPr lang="en-US" altLang="ko-KR" sz="2000" b="0" dirty="0" smtClean="0"/>
              <a:t>15</a:t>
            </a:r>
            <a:r>
              <a:rPr lang="ko-KR" altLang="en-US" sz="2000" b="0" dirty="0" smtClean="0"/>
              <a:t>분 후 제왕 절개에 의한 분만으로 출산하였으나 사산한 경우로 </a:t>
            </a:r>
            <a:r>
              <a:rPr lang="ko-KR" altLang="en-US" sz="2000" b="0" dirty="0" err="1" smtClean="0"/>
              <a:t>싸이토텍</a:t>
            </a:r>
            <a:r>
              <a:rPr lang="ko-KR" altLang="en-US" sz="2000" b="0" dirty="0" smtClean="0"/>
              <a:t> 사용에 관한 설명 없었어도 위험성과 부작용을 예상할 수 없어  설명의무 위반은 인정 하지 않았으나 양수 과소 증의 경우는 유도 분만의 위험성 설명이 없어 </a:t>
            </a:r>
            <a:r>
              <a:rPr lang="ko-KR" altLang="en-US" sz="2000" b="0" dirty="0" smtClean="0">
                <a:solidFill>
                  <a:srgbClr val="00B0F0"/>
                </a:solidFill>
              </a:rPr>
              <a:t>설명의무 위반이 인정되어  </a:t>
            </a:r>
            <a:r>
              <a:rPr lang="en-US" altLang="ko-KR" sz="2000" b="0" dirty="0" smtClean="0">
                <a:solidFill>
                  <a:srgbClr val="00B0F0"/>
                </a:solidFill>
              </a:rPr>
              <a:t>25</a:t>
            </a:r>
            <a:r>
              <a:rPr lang="ko-KR" altLang="en-US" sz="2000" b="0" dirty="0" smtClean="0">
                <a:solidFill>
                  <a:srgbClr val="00B0F0"/>
                </a:solidFill>
              </a:rPr>
              <a:t>백만 원의 위자료 지급</a:t>
            </a:r>
            <a:endParaRPr lang="en-US" altLang="ko-KR" sz="2000" b="0" dirty="0" smtClean="0">
              <a:solidFill>
                <a:srgbClr val="00B0F0"/>
              </a:solidFill>
            </a:endParaRPr>
          </a:p>
          <a:p>
            <a:pPr marL="0" indent="0" algn="just">
              <a:buNone/>
            </a:pPr>
            <a:r>
              <a:rPr lang="ko-KR" altLang="en-US" sz="2000" b="0" dirty="0" smtClean="0"/>
              <a:t>출처</a:t>
            </a:r>
            <a:r>
              <a:rPr lang="en-US" altLang="ko-KR" sz="2000" b="0" dirty="0" smtClean="0"/>
              <a:t>:</a:t>
            </a:r>
            <a:r>
              <a:rPr lang="ko-KR" altLang="en-US" sz="2000" b="0" dirty="0" smtClean="0"/>
              <a:t>서울 고등법원 </a:t>
            </a:r>
            <a:r>
              <a:rPr lang="en-US" altLang="ko-KR" sz="2000" b="0" dirty="0" smtClean="0"/>
              <a:t>2010.6.3 2009</a:t>
            </a:r>
            <a:r>
              <a:rPr lang="ko-KR" altLang="en-US" sz="2000" b="0" dirty="0" smtClean="0"/>
              <a:t>나 </a:t>
            </a:r>
            <a:r>
              <a:rPr lang="en-US" altLang="ko-KR" sz="2000" b="0" dirty="0" smtClean="0"/>
              <a:t>53309</a:t>
            </a:r>
            <a:r>
              <a:rPr lang="ko-KR" altLang="en-US" sz="2000" b="0" dirty="0" smtClean="0"/>
              <a:t>판결 </a:t>
            </a:r>
            <a:r>
              <a:rPr lang="en-US" altLang="ko-KR" sz="2000" b="0" dirty="0" smtClean="0"/>
              <a:t> </a:t>
            </a:r>
            <a:r>
              <a:rPr lang="ko-KR" altLang="en-US" sz="2000" b="0" dirty="0" smtClean="0"/>
              <a:t>  </a:t>
            </a:r>
            <a:endParaRPr lang="ko-KR" altLang="en-US" sz="2000" b="0" dirty="0"/>
          </a:p>
        </p:txBody>
      </p:sp>
    </p:spTree>
    <p:extLst>
      <p:ext uri="{BB962C8B-B14F-4D97-AF65-F5344CB8AC3E}">
        <p14:creationId xmlns:p14="http://schemas.microsoft.com/office/powerpoint/2010/main" val="981843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548680"/>
            <a:ext cx="7696200" cy="563563"/>
          </a:xfrm>
        </p:spPr>
        <p:txBody>
          <a:bodyPr/>
          <a:lstStyle/>
          <a:p>
            <a:r>
              <a:rPr lang="ko-KR" altLang="en-US" sz="2400" dirty="0"/>
              <a:t>자궁 내 태아 사망 </a:t>
            </a:r>
          </a:p>
        </p:txBody>
      </p:sp>
      <p:sp>
        <p:nvSpPr>
          <p:cNvPr id="3" name="내용 개체 틀 2"/>
          <p:cNvSpPr>
            <a:spLocks noGrp="1"/>
          </p:cNvSpPr>
          <p:nvPr>
            <p:ph idx="1"/>
          </p:nvPr>
        </p:nvSpPr>
        <p:spPr>
          <a:xfrm>
            <a:off x="107504" y="1371600"/>
            <a:ext cx="8928992" cy="5369768"/>
          </a:xfrm>
        </p:spPr>
        <p:txBody>
          <a:bodyPr/>
          <a:lstStyle/>
          <a:p>
            <a:pPr marL="0" indent="0" algn="just">
              <a:buNone/>
            </a:pPr>
            <a:r>
              <a:rPr lang="en-US" altLang="ko-KR" sz="2000" b="0" dirty="0" smtClean="0"/>
              <a:t>7. </a:t>
            </a:r>
            <a:r>
              <a:rPr lang="ko-KR" altLang="en-US" sz="2000" b="0" dirty="0" smtClean="0"/>
              <a:t>임신 </a:t>
            </a:r>
            <a:r>
              <a:rPr lang="en-US" altLang="ko-KR" sz="2000" b="0" dirty="0" smtClean="0"/>
              <a:t>40</a:t>
            </a:r>
            <a:r>
              <a:rPr lang="ko-KR" altLang="en-US" sz="2000" b="0" dirty="0" smtClean="0"/>
              <a:t>주 분만을 위해 유도분만 과정 중 자궁 경관 </a:t>
            </a:r>
            <a:r>
              <a:rPr lang="en-US" altLang="ko-KR" sz="2000" b="0" dirty="0" smtClean="0"/>
              <a:t>6~7cm </a:t>
            </a:r>
            <a:r>
              <a:rPr lang="ko-KR" altLang="en-US" sz="2000" b="0" dirty="0" smtClean="0"/>
              <a:t>에서</a:t>
            </a:r>
            <a:r>
              <a:rPr lang="en-US" altLang="ko-KR" sz="2000" b="0" dirty="0" smtClean="0"/>
              <a:t> </a:t>
            </a:r>
            <a:r>
              <a:rPr lang="ko-KR" altLang="en-US" sz="2000" b="0" dirty="0" smtClean="0"/>
              <a:t>태아 하강도 </a:t>
            </a:r>
            <a:r>
              <a:rPr lang="en-US" altLang="ko-KR" sz="2000" b="0" dirty="0" smtClean="0"/>
              <a:t>0</a:t>
            </a:r>
            <a:r>
              <a:rPr lang="ko-KR" altLang="en-US" sz="2000" b="0" dirty="0" smtClean="0"/>
              <a:t>에서 무리한 수 차례의 푸싱으로 조기 분만 시도한 잘못과 분만 중 </a:t>
            </a:r>
            <a:r>
              <a:rPr lang="en-US" altLang="ko-KR" sz="2000" b="0" dirty="0" smtClean="0"/>
              <a:t>4</a:t>
            </a:r>
            <a:r>
              <a:rPr lang="ko-KR" altLang="en-US" sz="2000" b="0" dirty="0" smtClean="0"/>
              <a:t>도 열상을 초래한 과실과 태아 두부 열상을 초래 하였으며 </a:t>
            </a:r>
            <a:r>
              <a:rPr lang="ko-KR" altLang="en-US" sz="2000" b="0" dirty="0" smtClean="0">
                <a:solidFill>
                  <a:srgbClr val="00B0F0"/>
                </a:solidFill>
              </a:rPr>
              <a:t>분만 과정의 과실로 태아가 사망 한 것을 인정하여  위자료 </a:t>
            </a:r>
            <a:r>
              <a:rPr lang="en-US" altLang="ko-KR" sz="2000" b="0" dirty="0" smtClean="0">
                <a:solidFill>
                  <a:srgbClr val="00B0F0"/>
                </a:solidFill>
              </a:rPr>
              <a:t>7500</a:t>
            </a:r>
            <a:r>
              <a:rPr lang="ko-KR" altLang="en-US" sz="2000" b="0" dirty="0" smtClean="0">
                <a:solidFill>
                  <a:srgbClr val="00B0F0"/>
                </a:solidFill>
              </a:rPr>
              <a:t>만원</a:t>
            </a:r>
            <a:r>
              <a:rPr lang="ko-KR" altLang="en-US" sz="2000" b="0" dirty="0" smtClean="0"/>
              <a:t>을 결정한 판례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서울 고등 법원 </a:t>
            </a:r>
            <a:r>
              <a:rPr lang="en-US" altLang="ko-KR" sz="2000" b="0" dirty="0" smtClean="0"/>
              <a:t>2007 .3.15  </a:t>
            </a:r>
            <a:r>
              <a:rPr lang="ko-KR" altLang="en-US" sz="2000" b="0" dirty="0" smtClean="0"/>
              <a:t>선고 </a:t>
            </a:r>
            <a:r>
              <a:rPr lang="en-US" altLang="ko-KR" sz="2000" b="0" dirty="0" smtClean="0"/>
              <a:t>2006</a:t>
            </a:r>
            <a:r>
              <a:rPr lang="ko-KR" altLang="en-US" sz="2000" b="0" dirty="0" smtClean="0"/>
              <a:t>나 </a:t>
            </a:r>
            <a:r>
              <a:rPr lang="en-US" altLang="ko-KR" sz="2000" b="0" dirty="0" smtClean="0"/>
              <a:t>56833 </a:t>
            </a:r>
            <a:r>
              <a:rPr lang="ko-KR" altLang="en-US" sz="2000" b="0" dirty="0" smtClean="0"/>
              <a:t>판결</a:t>
            </a:r>
            <a:r>
              <a:rPr lang="en-US" altLang="ko-KR" sz="2000" b="0" dirty="0" smtClean="0"/>
              <a:t> </a:t>
            </a:r>
          </a:p>
          <a:p>
            <a:pPr marL="0" indent="0" algn="just">
              <a:buNone/>
            </a:pPr>
            <a:endParaRPr lang="en-US" altLang="ko-KR" sz="2000" b="0" dirty="0" smtClean="0"/>
          </a:p>
          <a:p>
            <a:pPr marL="0" indent="0" algn="just">
              <a:buNone/>
            </a:pPr>
            <a:r>
              <a:rPr lang="en-US" altLang="ko-KR" sz="2000" b="0" dirty="0" smtClean="0"/>
              <a:t>8. </a:t>
            </a:r>
            <a:r>
              <a:rPr lang="ko-KR" altLang="en-US" sz="2000" b="0" dirty="0" smtClean="0"/>
              <a:t>임신 </a:t>
            </a:r>
            <a:r>
              <a:rPr lang="en-US" altLang="ko-KR" sz="2000" b="0" dirty="0" smtClean="0"/>
              <a:t>22</a:t>
            </a:r>
            <a:r>
              <a:rPr lang="ko-KR" altLang="en-US" sz="2000" b="0" dirty="0" smtClean="0"/>
              <a:t>주 에 태반 조기 박리로 자궁 내 태아 사망 자궁 출혈로 입원 권유 하였으나 귀가 후 다음날 고열로 패혈증 증상으로 전원 하여  재 수술과 </a:t>
            </a:r>
            <a:r>
              <a:rPr lang="en-US" altLang="ko-KR" sz="2000" b="0" dirty="0" smtClean="0"/>
              <a:t>4</a:t>
            </a:r>
            <a:r>
              <a:rPr lang="ko-KR" altLang="en-US" sz="2000" b="0" dirty="0" smtClean="0"/>
              <a:t>개월의 입원기간을 초래한 경우로 초기 내 원 시 입원을 하도록 설명 했어야 함에도 이를 하지 않아 악화 된 책임을 물었으나 </a:t>
            </a:r>
            <a:r>
              <a:rPr lang="ko-KR" altLang="en-US" sz="2000" b="0" dirty="0" smtClean="0">
                <a:solidFill>
                  <a:srgbClr val="00B0F0"/>
                </a:solidFill>
              </a:rPr>
              <a:t>주의 의무 위반이 없다고 판시 </a:t>
            </a:r>
            <a:r>
              <a:rPr lang="ko-KR" altLang="en-US" sz="2000" b="0" dirty="0" smtClean="0"/>
              <a:t>출처</a:t>
            </a:r>
            <a:r>
              <a:rPr lang="en-US" altLang="ko-KR" sz="2000" b="0" dirty="0" smtClean="0"/>
              <a:t>: </a:t>
            </a:r>
            <a:r>
              <a:rPr lang="ko-KR" altLang="en-US" sz="2000" b="0" dirty="0" smtClean="0"/>
              <a:t>서울 지방 법원 의정부 지원 </a:t>
            </a:r>
            <a:r>
              <a:rPr lang="en-US" altLang="ko-KR" sz="2000" b="0" dirty="0" smtClean="0"/>
              <a:t>2000.4.20 98 </a:t>
            </a:r>
            <a:r>
              <a:rPr lang="ko-KR" altLang="en-US" sz="2000" b="0" dirty="0" smtClean="0"/>
              <a:t>가 단 </a:t>
            </a:r>
            <a:r>
              <a:rPr lang="en-US" altLang="ko-KR" sz="2000" b="0" dirty="0" smtClean="0"/>
              <a:t>50722 </a:t>
            </a:r>
            <a:r>
              <a:rPr lang="ko-KR" altLang="en-US" sz="2000" b="0" dirty="0" smtClean="0"/>
              <a:t>판결</a:t>
            </a:r>
            <a:endParaRPr lang="ko-KR" altLang="en-US" sz="2000" b="0" dirty="0"/>
          </a:p>
        </p:txBody>
      </p:sp>
    </p:spTree>
    <p:extLst>
      <p:ext uri="{BB962C8B-B14F-4D97-AF65-F5344CB8AC3E}">
        <p14:creationId xmlns:p14="http://schemas.microsoft.com/office/powerpoint/2010/main" val="3897003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548680"/>
            <a:ext cx="7696200" cy="563563"/>
          </a:xfrm>
        </p:spPr>
        <p:txBody>
          <a:bodyPr/>
          <a:lstStyle/>
          <a:p>
            <a:r>
              <a:rPr lang="ko-KR" altLang="en-US" sz="2400" dirty="0"/>
              <a:t>자궁 내 태아 사망 </a:t>
            </a:r>
          </a:p>
        </p:txBody>
      </p:sp>
      <p:sp>
        <p:nvSpPr>
          <p:cNvPr id="3" name="내용 개체 틀 2"/>
          <p:cNvSpPr>
            <a:spLocks noGrp="1"/>
          </p:cNvSpPr>
          <p:nvPr>
            <p:ph idx="1"/>
          </p:nvPr>
        </p:nvSpPr>
        <p:spPr>
          <a:xfrm>
            <a:off x="107504" y="1371600"/>
            <a:ext cx="8928992" cy="5297760"/>
          </a:xfrm>
        </p:spPr>
        <p:txBody>
          <a:bodyPr/>
          <a:lstStyle/>
          <a:p>
            <a:pPr marL="0" indent="0" algn="just">
              <a:buNone/>
            </a:pPr>
            <a:r>
              <a:rPr lang="en-US" altLang="ko-KR" sz="2000" b="0" dirty="0" smtClean="0"/>
              <a:t>9. </a:t>
            </a:r>
            <a:r>
              <a:rPr lang="ko-KR" altLang="en-US" sz="2000" b="0" dirty="0" smtClean="0"/>
              <a:t>임신 </a:t>
            </a:r>
            <a:r>
              <a:rPr lang="en-US" altLang="ko-KR" sz="2000" b="0" dirty="0" smtClean="0"/>
              <a:t>40</a:t>
            </a:r>
            <a:r>
              <a:rPr lang="ko-KR" altLang="en-US" sz="2000" b="0" dirty="0" smtClean="0"/>
              <a:t>주 </a:t>
            </a:r>
            <a:r>
              <a:rPr lang="en-US" altLang="ko-KR" sz="2000" b="0" dirty="0" smtClean="0"/>
              <a:t>3</a:t>
            </a:r>
            <a:r>
              <a:rPr lang="ko-KR" altLang="en-US" sz="2000" b="0" dirty="0" smtClean="0"/>
              <a:t>일  태동이 없다고 내 원 하였으나 비 수축 검사상 변동성이 감소된 소견과 자발 적인 태아 심 박 동 감소가 발견 되었으나  이후 두 차례 검사에도 동일 소견이 확인 되었으나 귀가 시킨 후 태아 사망 한 상태로 이후 내 원 한경우 로 타 병원에서 사산된 태아를 분만 한 경우 </a:t>
            </a:r>
            <a:r>
              <a:rPr lang="ko-KR" altLang="en-US" sz="2000" b="0" dirty="0" smtClean="0">
                <a:solidFill>
                  <a:srgbClr val="00B0F0"/>
                </a:solidFill>
              </a:rPr>
              <a:t>주의 의무 위반을 인정 하여 위자료 </a:t>
            </a:r>
            <a:r>
              <a:rPr lang="en-US" altLang="ko-KR" sz="2000" b="0" dirty="0" smtClean="0">
                <a:solidFill>
                  <a:srgbClr val="00B0F0"/>
                </a:solidFill>
              </a:rPr>
              <a:t>2000</a:t>
            </a:r>
            <a:r>
              <a:rPr lang="ko-KR" altLang="en-US" sz="2000" b="0" dirty="0" smtClean="0">
                <a:solidFill>
                  <a:srgbClr val="00B0F0"/>
                </a:solidFill>
              </a:rPr>
              <a:t>만원을 지급</a:t>
            </a:r>
            <a:r>
              <a:rPr lang="ko-KR" altLang="en-US" sz="2000" b="0" dirty="0" smtClean="0"/>
              <a:t> 하게 한 사례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춘천 지방 법원 강릉 지원  </a:t>
            </a:r>
            <a:r>
              <a:rPr lang="en-US" altLang="ko-KR" sz="2000" b="0" dirty="0" smtClean="0"/>
              <a:t>2012</a:t>
            </a:r>
            <a:r>
              <a:rPr lang="ko-KR" altLang="en-US" sz="2000" b="0" dirty="0" smtClean="0"/>
              <a:t>가 합</a:t>
            </a:r>
            <a:r>
              <a:rPr lang="en-US" altLang="ko-KR" sz="2000" b="0" dirty="0" smtClean="0"/>
              <a:t>. 50035 </a:t>
            </a:r>
            <a:r>
              <a:rPr lang="ko-KR" altLang="en-US" sz="2000" b="0" dirty="0" smtClean="0"/>
              <a:t>판결 </a:t>
            </a:r>
            <a:endParaRPr lang="en-US" altLang="ko-KR" sz="2000" b="0" dirty="0" smtClean="0"/>
          </a:p>
          <a:p>
            <a:pPr marL="0" indent="0" algn="just">
              <a:buNone/>
            </a:pPr>
            <a:endParaRPr lang="en-US" altLang="ko-KR" sz="2000" b="0" dirty="0" smtClean="0"/>
          </a:p>
          <a:p>
            <a:pPr marL="0" indent="0" algn="just">
              <a:buNone/>
            </a:pPr>
            <a:r>
              <a:rPr lang="en-US" altLang="ko-KR" sz="2000" b="0" dirty="0" smtClean="0"/>
              <a:t>10. </a:t>
            </a:r>
            <a:r>
              <a:rPr lang="ko-KR" altLang="en-US" sz="2000" b="0" dirty="0" smtClean="0"/>
              <a:t>임신 </a:t>
            </a:r>
            <a:r>
              <a:rPr lang="en-US" altLang="ko-KR" sz="2000" b="0" dirty="0" smtClean="0"/>
              <a:t>25</a:t>
            </a:r>
            <a:r>
              <a:rPr lang="ko-KR" altLang="en-US" sz="2000" b="0" dirty="0" smtClean="0"/>
              <a:t>주에 악화된 자간 전 증으로 적극적인 치료 없이 고혈압 약만 복용 하게 하는 등 태아의 안녕을 위한 적극적인  안정 가료 및 수액요법 등 조치를 취하지 않아 </a:t>
            </a:r>
            <a:r>
              <a:rPr lang="ko-KR" altLang="en-US" sz="2000" b="0" dirty="0" smtClean="0">
                <a:solidFill>
                  <a:srgbClr val="00B0F0"/>
                </a:solidFill>
              </a:rPr>
              <a:t>사산에 이르게 한 과실을 인정 하여 위자료 </a:t>
            </a:r>
            <a:r>
              <a:rPr lang="en-US" altLang="ko-KR" sz="2000" b="0" dirty="0" smtClean="0">
                <a:solidFill>
                  <a:srgbClr val="00B0F0"/>
                </a:solidFill>
              </a:rPr>
              <a:t>3000</a:t>
            </a:r>
            <a:r>
              <a:rPr lang="ko-KR" altLang="en-US" sz="2000" b="0" dirty="0" smtClean="0">
                <a:solidFill>
                  <a:srgbClr val="00B0F0"/>
                </a:solidFill>
              </a:rPr>
              <a:t>만원을 </a:t>
            </a:r>
            <a:r>
              <a:rPr lang="en-US" altLang="ko-KR" sz="2000" b="0" dirty="0" smtClean="0">
                <a:solidFill>
                  <a:srgbClr val="00B0F0"/>
                </a:solidFill>
              </a:rPr>
              <a:t> </a:t>
            </a:r>
            <a:r>
              <a:rPr lang="ko-KR" altLang="en-US" sz="2000" b="0" dirty="0" smtClean="0"/>
              <a:t>지급</a:t>
            </a:r>
            <a:r>
              <a:rPr lang="en-US" altLang="ko-KR" sz="2000" b="0" dirty="0" smtClean="0"/>
              <a:t> </a:t>
            </a:r>
            <a:r>
              <a:rPr lang="ko-KR" altLang="en-US" sz="2000" b="0" dirty="0" smtClean="0"/>
              <a:t>하라고 판결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전주 지방 법원 </a:t>
            </a:r>
            <a:r>
              <a:rPr lang="en-US" altLang="ko-KR" sz="2000" b="0" dirty="0" smtClean="0"/>
              <a:t>2012. 12.7  </a:t>
            </a:r>
            <a:r>
              <a:rPr lang="ko-KR" altLang="en-US" sz="2000" b="0" dirty="0" smtClean="0"/>
              <a:t>선고 </a:t>
            </a:r>
            <a:r>
              <a:rPr lang="en-US" altLang="ko-KR" sz="2000" b="0" dirty="0" smtClean="0"/>
              <a:t>2011 </a:t>
            </a:r>
            <a:r>
              <a:rPr lang="ko-KR" altLang="en-US" sz="2000" b="0" dirty="0" smtClean="0"/>
              <a:t>가 단 </a:t>
            </a:r>
            <a:r>
              <a:rPr lang="en-US" altLang="ko-KR" sz="2000" b="0" dirty="0" smtClean="0"/>
              <a:t>16501 </a:t>
            </a:r>
            <a:r>
              <a:rPr lang="ko-KR" altLang="en-US" sz="2000" b="0" dirty="0" smtClean="0"/>
              <a:t>판결</a:t>
            </a:r>
            <a:endParaRPr lang="ko-KR" altLang="en-US" sz="2000" b="0" dirty="0"/>
          </a:p>
        </p:txBody>
      </p:sp>
    </p:spTree>
    <p:extLst>
      <p:ext uri="{BB962C8B-B14F-4D97-AF65-F5344CB8AC3E}">
        <p14:creationId xmlns:p14="http://schemas.microsoft.com/office/powerpoint/2010/main" val="4235322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79512" y="1371600"/>
            <a:ext cx="8784976" cy="5297760"/>
          </a:xfrm>
        </p:spPr>
        <p:txBody>
          <a:bodyPr/>
          <a:lstStyle/>
          <a:p>
            <a:pPr marL="0" indent="0" algn="just">
              <a:buNone/>
            </a:pPr>
            <a:r>
              <a:rPr lang="en-US" altLang="ko-KR" sz="2000" b="0" dirty="0" smtClean="0"/>
              <a:t>11. 5</a:t>
            </a:r>
            <a:r>
              <a:rPr lang="ko-KR" altLang="en-US" sz="2000" b="0" dirty="0" smtClean="0"/>
              <a:t>회의 인공 수정으로 임신된 태아가 임신 </a:t>
            </a:r>
            <a:r>
              <a:rPr lang="en-US" altLang="ko-KR" sz="2000" b="0" dirty="0" smtClean="0"/>
              <a:t>38</a:t>
            </a:r>
            <a:r>
              <a:rPr lang="ko-KR" altLang="en-US" sz="2000" b="0" dirty="0" smtClean="0"/>
              <a:t>주 분만을 입원 후 의사 가 </a:t>
            </a:r>
            <a:r>
              <a:rPr lang="en-US" altLang="ko-KR" sz="2000" b="0" dirty="0" smtClean="0"/>
              <a:t>9</a:t>
            </a:r>
            <a:r>
              <a:rPr lang="ko-KR" altLang="en-US" sz="2000" b="0" dirty="0" smtClean="0"/>
              <a:t>시간 동안 돌보지 않은 채로 간호사만 보고 태아 심 박 수 측정이  </a:t>
            </a:r>
            <a:r>
              <a:rPr lang="en-US" altLang="ko-KR" sz="2000" b="0" dirty="0" smtClean="0"/>
              <a:t>2</a:t>
            </a:r>
            <a:r>
              <a:rPr lang="ko-KR" altLang="en-US" sz="2000" b="0" dirty="0" smtClean="0"/>
              <a:t>시간 동안 측정하지 않은 것을 진료 기록지를 위조 하여 </a:t>
            </a:r>
            <a:r>
              <a:rPr lang="ko-KR" altLang="en-US" sz="2000" b="0" dirty="0" smtClean="0">
                <a:solidFill>
                  <a:srgbClr val="00B0F0"/>
                </a:solidFill>
              </a:rPr>
              <a:t>거짓으로 기록한 주의 의무 위반이 인정되어 손해 배상액 </a:t>
            </a:r>
            <a:r>
              <a:rPr lang="en-US" altLang="ko-KR" sz="2000" b="0" dirty="0" smtClean="0">
                <a:solidFill>
                  <a:srgbClr val="00B0F0"/>
                </a:solidFill>
              </a:rPr>
              <a:t>5000</a:t>
            </a:r>
            <a:r>
              <a:rPr lang="ko-KR" altLang="en-US" sz="2000" b="0" dirty="0" smtClean="0">
                <a:solidFill>
                  <a:srgbClr val="00B0F0"/>
                </a:solidFill>
              </a:rPr>
              <a:t>만원 판결</a:t>
            </a:r>
            <a:r>
              <a:rPr lang="en-US" altLang="ko-KR" sz="2000" b="0" dirty="0" smtClean="0"/>
              <a:t>(</a:t>
            </a:r>
            <a:r>
              <a:rPr lang="ko-KR" altLang="en-US" sz="2000" b="0" dirty="0" smtClean="0"/>
              <a:t>부산지방 법원 </a:t>
            </a:r>
            <a:r>
              <a:rPr lang="en-US" altLang="ko-KR" sz="2000" b="0" dirty="0" smtClean="0"/>
              <a:t>200.4.5 </a:t>
            </a:r>
            <a:r>
              <a:rPr lang="ko-KR" altLang="en-US" sz="2000" b="0" dirty="0" smtClean="0"/>
              <a:t>선고 </a:t>
            </a:r>
            <a:r>
              <a:rPr lang="en-US" altLang="ko-KR" sz="2000" b="0" dirty="0" smtClean="0"/>
              <a:t>2004</a:t>
            </a:r>
            <a:r>
              <a:rPr lang="ko-KR" altLang="en-US" sz="2000" b="0" dirty="0" smtClean="0"/>
              <a:t>가 합 </a:t>
            </a:r>
            <a:r>
              <a:rPr lang="en-US" altLang="ko-KR" sz="2000" b="0" dirty="0" smtClean="0"/>
              <a:t>813)</a:t>
            </a:r>
          </a:p>
          <a:p>
            <a:pPr marL="0" indent="0" algn="just">
              <a:buNone/>
            </a:pPr>
            <a:endParaRPr lang="en-US" altLang="ko-KR" sz="2000" b="0" dirty="0" smtClean="0"/>
          </a:p>
          <a:p>
            <a:pPr marL="0" indent="0" algn="just">
              <a:buNone/>
            </a:pPr>
            <a:r>
              <a:rPr lang="en-US" altLang="ko-KR" sz="2000" b="0" dirty="0" smtClean="0"/>
              <a:t>12. </a:t>
            </a:r>
            <a:r>
              <a:rPr lang="ko-KR" altLang="en-US" sz="2000" b="0" dirty="0" smtClean="0"/>
              <a:t>분만 예정일 </a:t>
            </a:r>
            <a:r>
              <a:rPr lang="en-US" altLang="ko-KR" sz="2000" b="0" dirty="0" smtClean="0"/>
              <a:t>2</a:t>
            </a:r>
            <a:r>
              <a:rPr lang="ko-KR" altLang="en-US" sz="2000" b="0" dirty="0" smtClean="0"/>
              <a:t>일 앞둔 산모가  좌측 등 부위의  통증으로</a:t>
            </a:r>
            <a:r>
              <a:rPr lang="en-US" altLang="ko-KR" sz="2000" b="0" dirty="0"/>
              <a:t> </a:t>
            </a:r>
            <a:r>
              <a:rPr lang="ko-KR" altLang="en-US" sz="2000" b="0" dirty="0" smtClean="0"/>
              <a:t>요로 결석 이 의심되어 임산부에게 금지된 폰 탈을 처방하여 태아가 동맥관 협착 등의 부작용으로 사산되었다고 볼 수 있다</a:t>
            </a:r>
            <a:r>
              <a:rPr lang="en-US" altLang="ko-KR" sz="2000" b="0" dirty="0" smtClean="0"/>
              <a:t>.</a:t>
            </a:r>
            <a:r>
              <a:rPr lang="ko-KR" altLang="en-US" sz="2000" b="0" dirty="0" smtClean="0"/>
              <a:t>  약물 복용 전 건강한 태아가 사산될 다른 이유를 찾을 수 없으므로  </a:t>
            </a:r>
            <a:r>
              <a:rPr lang="ko-KR" altLang="en-US" sz="2000" b="0" dirty="0" smtClean="0">
                <a:solidFill>
                  <a:srgbClr val="00B0F0"/>
                </a:solidFill>
              </a:rPr>
              <a:t>산모의 손해를 배상하기로 결정 하여 위자료 </a:t>
            </a:r>
            <a:r>
              <a:rPr lang="en-US" altLang="ko-KR" sz="2000" b="0" dirty="0" smtClean="0">
                <a:solidFill>
                  <a:srgbClr val="00B0F0"/>
                </a:solidFill>
              </a:rPr>
              <a:t>5000 </a:t>
            </a:r>
            <a:r>
              <a:rPr lang="ko-KR" altLang="en-US" sz="2000" b="0" dirty="0" smtClean="0">
                <a:solidFill>
                  <a:srgbClr val="00B0F0"/>
                </a:solidFill>
              </a:rPr>
              <a:t>만원</a:t>
            </a:r>
            <a:r>
              <a:rPr lang="ko-KR" altLang="en-US" sz="2000" b="0" dirty="0" smtClean="0"/>
              <a:t>을 지급하라고</a:t>
            </a:r>
            <a:r>
              <a:rPr lang="en-US" altLang="ko-KR" sz="2000" b="0" dirty="0" smtClean="0"/>
              <a:t> </a:t>
            </a:r>
            <a:r>
              <a:rPr lang="ko-KR" altLang="en-US" sz="2000" b="0" dirty="0" smtClean="0"/>
              <a:t>판결  </a:t>
            </a:r>
            <a:r>
              <a:rPr lang="en-US" altLang="ko-KR" sz="2000" b="0" dirty="0" smtClean="0"/>
              <a:t>(</a:t>
            </a:r>
            <a:r>
              <a:rPr lang="ko-KR" altLang="en-US" sz="2000" b="0" dirty="0" smtClean="0"/>
              <a:t>대전 지방 법원 </a:t>
            </a:r>
            <a:r>
              <a:rPr lang="en-US" altLang="ko-KR" sz="2000" b="0" dirty="0" smtClean="0"/>
              <a:t>2005.6.7 </a:t>
            </a:r>
            <a:r>
              <a:rPr lang="ko-KR" altLang="en-US" sz="2000" b="0" dirty="0" smtClean="0"/>
              <a:t>선고 </a:t>
            </a:r>
            <a:r>
              <a:rPr lang="en-US" altLang="ko-KR" sz="2000" b="0" dirty="0" smtClean="0"/>
              <a:t>2004</a:t>
            </a:r>
            <a:r>
              <a:rPr lang="ko-KR" altLang="en-US" sz="2000" b="0" dirty="0" smtClean="0"/>
              <a:t>가 단 </a:t>
            </a:r>
            <a:r>
              <a:rPr lang="en-US" altLang="ko-KR" sz="2000" b="0" dirty="0" smtClean="0"/>
              <a:t>44510 </a:t>
            </a:r>
            <a:r>
              <a:rPr lang="ko-KR" altLang="en-US" sz="2000" b="0" dirty="0" smtClean="0"/>
              <a:t>판결</a:t>
            </a:r>
            <a:r>
              <a:rPr lang="en-US" altLang="ko-KR" sz="2000" b="0" dirty="0" smtClean="0"/>
              <a:t>)</a:t>
            </a:r>
            <a:endParaRPr lang="ko-KR" altLang="en-US" sz="2000" b="0" dirty="0"/>
          </a:p>
        </p:txBody>
      </p:sp>
      <p:sp>
        <p:nvSpPr>
          <p:cNvPr id="5" name="제목 1"/>
          <p:cNvSpPr>
            <a:spLocks noGrp="1"/>
          </p:cNvSpPr>
          <p:nvPr>
            <p:ph type="title"/>
          </p:nvPr>
        </p:nvSpPr>
        <p:spPr>
          <a:xfrm>
            <a:off x="251520" y="548680"/>
            <a:ext cx="7696200" cy="563563"/>
          </a:xfrm>
        </p:spPr>
        <p:txBody>
          <a:bodyPr/>
          <a:lstStyle/>
          <a:p>
            <a:r>
              <a:rPr lang="ko-KR" altLang="en-US" sz="2400" dirty="0"/>
              <a:t>자궁 내 태아 사망 </a:t>
            </a:r>
          </a:p>
        </p:txBody>
      </p:sp>
    </p:spTree>
    <p:extLst>
      <p:ext uri="{BB962C8B-B14F-4D97-AF65-F5344CB8AC3E}">
        <p14:creationId xmlns:p14="http://schemas.microsoft.com/office/powerpoint/2010/main" val="37538580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548680"/>
            <a:ext cx="7696200" cy="563563"/>
          </a:xfrm>
        </p:spPr>
        <p:txBody>
          <a:bodyPr/>
          <a:lstStyle/>
          <a:p>
            <a:r>
              <a:rPr lang="ko-KR" altLang="en-US" sz="2400" dirty="0" smtClean="0"/>
              <a:t>임신 합병증 판례 </a:t>
            </a:r>
            <a:endParaRPr lang="ko-KR" altLang="en-US" sz="2400" dirty="0"/>
          </a:p>
        </p:txBody>
      </p:sp>
      <p:sp>
        <p:nvSpPr>
          <p:cNvPr id="3" name="내용 개체 틀 2"/>
          <p:cNvSpPr>
            <a:spLocks noGrp="1"/>
          </p:cNvSpPr>
          <p:nvPr>
            <p:ph idx="1"/>
          </p:nvPr>
        </p:nvSpPr>
        <p:spPr>
          <a:xfrm>
            <a:off x="179512" y="1371600"/>
            <a:ext cx="8784976" cy="5297760"/>
          </a:xfrm>
        </p:spPr>
        <p:txBody>
          <a:bodyPr/>
          <a:lstStyle/>
          <a:p>
            <a:pPr marL="0" indent="0" algn="just">
              <a:buNone/>
            </a:pPr>
            <a:r>
              <a:rPr lang="en-US" altLang="ko-KR" sz="2000" b="0" dirty="0" smtClean="0"/>
              <a:t>1. B</a:t>
            </a:r>
            <a:r>
              <a:rPr lang="ko-KR" altLang="en-US" sz="2000" b="0" dirty="0" smtClean="0"/>
              <a:t>형 간염 보균자인 산모가 분만을 위해 전원 한 병원에 보균자인 사실을 숨겨 결과적으로 </a:t>
            </a:r>
            <a:r>
              <a:rPr lang="en-US" altLang="ko-KR" sz="2000" b="0" dirty="0" smtClean="0"/>
              <a:t>B</a:t>
            </a:r>
            <a:r>
              <a:rPr lang="ko-KR" altLang="en-US" sz="2000" b="0" dirty="0" smtClean="0"/>
              <a:t>형 간염 면역 글로불린을 접종하지 않았고 </a:t>
            </a:r>
            <a:r>
              <a:rPr lang="en-US" altLang="ko-KR" sz="2000" b="0" dirty="0" smtClean="0"/>
              <a:t>, </a:t>
            </a:r>
            <a:r>
              <a:rPr lang="ko-KR" altLang="en-US" sz="2000" b="0" dirty="0" smtClean="0"/>
              <a:t>그로 인하여 </a:t>
            </a:r>
            <a:r>
              <a:rPr lang="en-US" altLang="ko-KR" sz="2000" b="0" dirty="0" smtClean="0"/>
              <a:t>B</a:t>
            </a:r>
            <a:r>
              <a:rPr lang="ko-KR" altLang="en-US" sz="2000" b="0" dirty="0" smtClean="0"/>
              <a:t>형 간염이 </a:t>
            </a:r>
            <a:r>
              <a:rPr lang="ko-KR" altLang="en-US" sz="2000" b="0" dirty="0" smtClean="0">
                <a:solidFill>
                  <a:srgbClr val="00B0F0"/>
                </a:solidFill>
              </a:rPr>
              <a:t>모체의 수직 감염이 발생된 경우로 위자료  </a:t>
            </a:r>
            <a:r>
              <a:rPr lang="en-US" altLang="ko-KR" sz="2000" b="0" dirty="0" smtClean="0">
                <a:solidFill>
                  <a:srgbClr val="00B0F0"/>
                </a:solidFill>
              </a:rPr>
              <a:t>2300</a:t>
            </a:r>
            <a:r>
              <a:rPr lang="ko-KR" altLang="en-US" sz="2000" b="0" dirty="0" smtClean="0">
                <a:solidFill>
                  <a:srgbClr val="00B0F0"/>
                </a:solidFill>
              </a:rPr>
              <a:t>만원을 </a:t>
            </a:r>
            <a:r>
              <a:rPr lang="ko-KR" altLang="en-US" sz="2000" b="0" dirty="0" smtClean="0"/>
              <a:t>지급 하라고 판결 </a:t>
            </a:r>
            <a:endParaRPr lang="en-US" altLang="ko-KR" sz="2000" b="0" dirty="0"/>
          </a:p>
          <a:p>
            <a:pPr marL="0" indent="0" algn="just">
              <a:buNone/>
            </a:pPr>
            <a:r>
              <a:rPr lang="ko-KR" altLang="en-US" sz="2000" b="0" dirty="0" smtClean="0"/>
              <a:t>출처</a:t>
            </a:r>
            <a:r>
              <a:rPr lang="en-US" altLang="ko-KR" sz="2000" b="0" dirty="0" smtClean="0"/>
              <a:t>:</a:t>
            </a:r>
            <a:r>
              <a:rPr lang="ko-KR" altLang="en-US" sz="2000" b="0" dirty="0" smtClean="0"/>
              <a:t>부산 고등 법원 </a:t>
            </a:r>
            <a:r>
              <a:rPr lang="en-US" altLang="ko-KR" sz="2000" b="0" dirty="0" smtClean="0"/>
              <a:t>2005.3.31 </a:t>
            </a:r>
            <a:r>
              <a:rPr lang="ko-KR" altLang="en-US" sz="2000" b="0" dirty="0" smtClean="0"/>
              <a:t>선고 </a:t>
            </a:r>
            <a:r>
              <a:rPr lang="en-US" altLang="ko-KR" sz="2000" b="0" dirty="0" smtClean="0"/>
              <a:t>2004 </a:t>
            </a:r>
            <a:r>
              <a:rPr lang="ko-KR" altLang="en-US" sz="2000" b="0" dirty="0" smtClean="0"/>
              <a:t>나 </a:t>
            </a:r>
            <a:r>
              <a:rPr lang="en-US" altLang="ko-KR" sz="2000" b="0" dirty="0" smtClean="0"/>
              <a:t>1734 </a:t>
            </a:r>
            <a:r>
              <a:rPr lang="ko-KR" altLang="en-US" sz="2000" b="0" dirty="0" smtClean="0"/>
              <a:t>판결 </a:t>
            </a:r>
            <a:endParaRPr lang="en-US" altLang="ko-KR" sz="2000" b="0" dirty="0" smtClean="0"/>
          </a:p>
          <a:p>
            <a:pPr marL="0" indent="0" algn="just">
              <a:buNone/>
            </a:pPr>
            <a:endParaRPr lang="en-US" altLang="ko-KR" sz="2000" b="0" dirty="0" smtClean="0"/>
          </a:p>
          <a:p>
            <a:pPr marL="0" indent="0" algn="just">
              <a:buNone/>
            </a:pPr>
            <a:r>
              <a:rPr lang="en-US" altLang="ko-KR" sz="2000" b="0" dirty="0" smtClean="0"/>
              <a:t>2. </a:t>
            </a:r>
            <a:r>
              <a:rPr lang="ko-KR" altLang="en-US" sz="2000" b="0" dirty="0" smtClean="0"/>
              <a:t>분만 진통 중 혈압 </a:t>
            </a:r>
            <a:r>
              <a:rPr lang="en-US" altLang="ko-KR" sz="2000" b="0" dirty="0" smtClean="0"/>
              <a:t>232/150</a:t>
            </a:r>
            <a:r>
              <a:rPr lang="ko-KR" altLang="en-US" sz="2000" b="0" dirty="0" smtClean="0"/>
              <a:t>으로 응급 제왕 절개 수술을 통해 분만 하였으나 수술 후 의식이 졸리는 의식상태로 시행 한 </a:t>
            </a:r>
            <a:r>
              <a:rPr lang="en-US" altLang="ko-KR" sz="2000" b="0" dirty="0" smtClean="0"/>
              <a:t>CT </a:t>
            </a:r>
            <a:r>
              <a:rPr lang="ko-KR" altLang="en-US" sz="2000" b="0" dirty="0" smtClean="0"/>
              <a:t>소견상 지주 막하 출혈 및 두 개 내 출혈이 발생되어 감압 성 두개골 절개술 및 혈종 제거 술을 시행하였다</a:t>
            </a:r>
            <a:r>
              <a:rPr lang="en-US" altLang="ko-KR" sz="2000" b="0" dirty="0" smtClean="0"/>
              <a:t>. </a:t>
            </a:r>
            <a:r>
              <a:rPr lang="ko-KR" altLang="en-US" sz="2000" b="0" dirty="0" smtClean="0"/>
              <a:t>후유 장애로 우측 편 마비로 시각이상 우측 하지 근력 저하 등이 발생한 과실을 </a:t>
            </a:r>
            <a:r>
              <a:rPr lang="en-US" altLang="ko-KR" sz="2000" b="0" dirty="0"/>
              <a:t> </a:t>
            </a:r>
            <a:r>
              <a:rPr lang="ko-KR" altLang="en-US" sz="2000" b="0" dirty="0" smtClean="0"/>
              <a:t>물었으나 법원은 병원 측이 처치상 과실이 없고 자간 전 증 설명의무 위반한 과실이 없다고 판결 </a:t>
            </a:r>
            <a:endParaRPr lang="en-US" altLang="ko-KR" sz="2000" b="0" dirty="0"/>
          </a:p>
          <a:p>
            <a:pPr marL="0" indent="0" algn="just">
              <a:buNone/>
            </a:pPr>
            <a:r>
              <a:rPr lang="ko-KR" altLang="en-US" sz="2000" b="0" dirty="0" smtClean="0"/>
              <a:t>출처</a:t>
            </a:r>
            <a:r>
              <a:rPr lang="en-US" altLang="ko-KR" sz="2000" b="0" dirty="0" smtClean="0"/>
              <a:t>:</a:t>
            </a:r>
            <a:r>
              <a:rPr lang="ko-KR" altLang="en-US" sz="2000" b="0" dirty="0" smtClean="0"/>
              <a:t>서울 중앙지방 법원 </a:t>
            </a:r>
            <a:r>
              <a:rPr lang="en-US" altLang="ko-KR" sz="2000" b="0" dirty="0" smtClean="0"/>
              <a:t>2014.4.29 </a:t>
            </a:r>
            <a:r>
              <a:rPr lang="ko-KR" altLang="en-US" sz="2000" b="0" dirty="0" smtClean="0"/>
              <a:t>판결</a:t>
            </a:r>
            <a:r>
              <a:rPr lang="en-US" altLang="ko-KR" sz="2000" b="0" dirty="0" smtClean="0"/>
              <a:t>2012</a:t>
            </a:r>
            <a:r>
              <a:rPr lang="ko-KR" altLang="en-US" sz="2000" b="0" dirty="0" smtClean="0"/>
              <a:t>가 합 </a:t>
            </a:r>
            <a:r>
              <a:rPr lang="en-US" altLang="ko-KR" sz="2000" b="0" dirty="0" smtClean="0"/>
              <a:t>65558 </a:t>
            </a:r>
            <a:r>
              <a:rPr lang="ko-KR" altLang="en-US" sz="2000" b="0" dirty="0" smtClean="0"/>
              <a:t>판결 </a:t>
            </a:r>
            <a:endParaRPr lang="ko-KR" altLang="en-US" sz="2000" b="0" dirty="0"/>
          </a:p>
        </p:txBody>
      </p:sp>
    </p:spTree>
    <p:extLst>
      <p:ext uri="{BB962C8B-B14F-4D97-AF65-F5344CB8AC3E}">
        <p14:creationId xmlns:p14="http://schemas.microsoft.com/office/powerpoint/2010/main" val="19620905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79512" y="1371600"/>
            <a:ext cx="8856984" cy="5369768"/>
          </a:xfrm>
        </p:spPr>
        <p:txBody>
          <a:bodyPr/>
          <a:lstStyle/>
          <a:p>
            <a:pPr marL="0" indent="0" algn="just">
              <a:buNone/>
            </a:pPr>
            <a:r>
              <a:rPr lang="en-US" altLang="ko-KR" sz="2000" b="0" dirty="0" smtClean="0"/>
              <a:t>3. </a:t>
            </a:r>
            <a:r>
              <a:rPr lang="ko-KR" altLang="en-US" sz="2000" b="0" dirty="0" smtClean="0"/>
              <a:t>임신 </a:t>
            </a:r>
            <a:r>
              <a:rPr lang="en-US" altLang="ko-KR" sz="2000" b="0" dirty="0" smtClean="0"/>
              <a:t>8</a:t>
            </a:r>
            <a:r>
              <a:rPr lang="ko-KR" altLang="en-US" sz="2000" b="0" dirty="0" smtClean="0"/>
              <a:t>개월에 발견된 활동성 결핵으로 항 결핵 제 투여 중 발생된 간 효소 및 </a:t>
            </a:r>
            <a:r>
              <a:rPr lang="ko-KR" altLang="en-US" sz="2000" b="0" dirty="0" err="1" smtClean="0"/>
              <a:t>빌리루빈</a:t>
            </a:r>
            <a:r>
              <a:rPr lang="ko-KR" altLang="en-US" sz="2000" b="0" dirty="0" smtClean="0"/>
              <a:t> 수치 증가상태에서 양수 파수 태아 곤란 증</a:t>
            </a:r>
            <a:r>
              <a:rPr lang="en-US" altLang="ko-KR" sz="2000" b="0" dirty="0" smtClean="0"/>
              <a:t>, </a:t>
            </a:r>
            <a:r>
              <a:rPr lang="ko-KR" altLang="en-US" sz="2000" b="0" dirty="0" smtClean="0"/>
              <a:t>단백뇨 등으로 응급 제왕 절개 수술 시행 전 비타민 </a:t>
            </a:r>
            <a:r>
              <a:rPr lang="en-US" altLang="ko-KR" sz="2000" b="0" dirty="0" smtClean="0"/>
              <a:t>k </a:t>
            </a:r>
            <a:r>
              <a:rPr lang="ko-KR" altLang="en-US" sz="2000" b="0" dirty="0" smtClean="0"/>
              <a:t>및 신선 동결 혈장 투여 및 수술 후  옥시토신  적혈구 및 신선 동결 혈장 투여 와 </a:t>
            </a:r>
            <a:r>
              <a:rPr lang="ko-KR" altLang="en-US" sz="2000" b="0" dirty="0" err="1" smtClean="0"/>
              <a:t>듀라토신</a:t>
            </a:r>
            <a:r>
              <a:rPr lang="ko-KR" altLang="en-US" sz="2000" b="0" dirty="0" smtClean="0"/>
              <a:t> 및 자궁 내막 흡인 술 시행 한 다음날 </a:t>
            </a:r>
            <a:r>
              <a:rPr lang="en-US" altLang="ko-KR" sz="2000" b="0" dirty="0" smtClean="0"/>
              <a:t>DIC </a:t>
            </a:r>
            <a:r>
              <a:rPr lang="ko-KR" altLang="en-US" sz="2000" b="0" dirty="0" smtClean="0"/>
              <a:t>소견 발생 후 </a:t>
            </a:r>
            <a:r>
              <a:rPr lang="en-US" altLang="ko-KR" sz="2000" b="0" dirty="0" smtClean="0"/>
              <a:t>14</a:t>
            </a:r>
            <a:r>
              <a:rPr lang="ko-KR" altLang="en-US" sz="2000" b="0" dirty="0" smtClean="0"/>
              <a:t>일 후 사망 한 경우로 병원 측 과실을 인정 하지 않음 </a:t>
            </a:r>
            <a:endParaRPr lang="en-US" altLang="ko-KR" sz="2000" b="0" dirty="0" smtClean="0"/>
          </a:p>
          <a:p>
            <a:pPr marL="0" indent="0" algn="just">
              <a:buNone/>
            </a:pPr>
            <a:r>
              <a:rPr lang="ko-KR" altLang="en-US" sz="2000" b="0" dirty="0" smtClean="0"/>
              <a:t>출처</a:t>
            </a:r>
            <a:r>
              <a:rPr lang="en-US" altLang="ko-KR" sz="2000" b="0" dirty="0"/>
              <a:t>:</a:t>
            </a:r>
            <a:r>
              <a:rPr lang="ko-KR" altLang="en-US" sz="2000" b="0" dirty="0" smtClean="0"/>
              <a:t>춘천 지방 법원 원주 지원 </a:t>
            </a:r>
            <a:r>
              <a:rPr lang="en-US" altLang="ko-KR" sz="2000" b="0" dirty="0" smtClean="0"/>
              <a:t>2014.4.24. </a:t>
            </a:r>
            <a:r>
              <a:rPr lang="ko-KR" altLang="en-US" sz="2000" b="0" dirty="0" smtClean="0"/>
              <a:t>선고 </a:t>
            </a:r>
            <a:r>
              <a:rPr lang="en-US" altLang="ko-KR" sz="2000" b="0" dirty="0" smtClean="0"/>
              <a:t>2013</a:t>
            </a:r>
            <a:r>
              <a:rPr lang="ko-KR" altLang="en-US" sz="2000" b="0" dirty="0" smtClean="0"/>
              <a:t>가 합 </a:t>
            </a:r>
            <a:r>
              <a:rPr lang="en-US" altLang="ko-KR" sz="2000" b="0" dirty="0" smtClean="0"/>
              <a:t>85 </a:t>
            </a:r>
            <a:r>
              <a:rPr lang="ko-KR" altLang="en-US" sz="2000" b="0" dirty="0" smtClean="0"/>
              <a:t>판결</a:t>
            </a:r>
            <a:endParaRPr lang="en-US" altLang="ko-KR" sz="2000" b="0" dirty="0" smtClean="0"/>
          </a:p>
          <a:p>
            <a:pPr marL="0" indent="0" algn="just">
              <a:buNone/>
            </a:pPr>
            <a:endParaRPr lang="en-US" altLang="ko-KR" sz="2000" b="0" dirty="0" smtClean="0"/>
          </a:p>
          <a:p>
            <a:pPr marL="0" indent="0" algn="just">
              <a:buNone/>
            </a:pPr>
            <a:r>
              <a:rPr lang="en-US" altLang="ko-KR" sz="2000" b="0" dirty="0" smtClean="0"/>
              <a:t>4. </a:t>
            </a:r>
            <a:r>
              <a:rPr lang="ko-KR" altLang="en-US" sz="2000" b="0" dirty="0" smtClean="0"/>
              <a:t>임신 </a:t>
            </a:r>
            <a:r>
              <a:rPr lang="en-US" altLang="ko-KR" sz="2000" b="0" dirty="0" smtClean="0"/>
              <a:t>18</a:t>
            </a:r>
            <a:r>
              <a:rPr lang="ko-KR" altLang="en-US" sz="2000" b="0" dirty="0" smtClean="0"/>
              <a:t>주의 쌍각 자궁의 임산부가 복통을 주소로 내원하여 자궁 경관 및 자궁 수축 검사 이상 소견 없어 귀가 후 다음날 자궁 경관 개대 및 양 막이 경관에 돌출 확인 후 전원 하였으나 유산한 경우 의료진의 </a:t>
            </a:r>
            <a:r>
              <a:rPr lang="ko-KR" altLang="en-US" sz="2000" b="0" dirty="0"/>
              <a:t>과</a:t>
            </a:r>
            <a:r>
              <a:rPr lang="ko-KR" altLang="en-US" sz="2000" b="0" dirty="0" smtClean="0"/>
              <a:t>실을 인정 하지 않은 사례 </a:t>
            </a:r>
            <a:endParaRPr lang="en-US" altLang="ko-KR" sz="2000" b="0" dirty="0"/>
          </a:p>
          <a:p>
            <a:pPr marL="0" indent="0" algn="just">
              <a:buNone/>
            </a:pPr>
            <a:r>
              <a:rPr lang="ko-KR" altLang="en-US" sz="2000" b="0" dirty="0" smtClean="0"/>
              <a:t>출처</a:t>
            </a:r>
            <a:r>
              <a:rPr lang="en-US" altLang="ko-KR" sz="2000" b="0" dirty="0" smtClean="0"/>
              <a:t>:</a:t>
            </a:r>
            <a:r>
              <a:rPr lang="ko-KR" altLang="en-US" sz="2000" b="0" dirty="0" smtClean="0"/>
              <a:t>수원 지방 법원 안산 지원 </a:t>
            </a:r>
            <a:r>
              <a:rPr lang="en-US" altLang="ko-KR" sz="2000" b="0" dirty="0" smtClean="0"/>
              <a:t>2013.12.5 </a:t>
            </a:r>
            <a:r>
              <a:rPr lang="ko-KR" altLang="en-US" sz="2000" b="0" dirty="0" smtClean="0"/>
              <a:t>선고 </a:t>
            </a:r>
            <a:r>
              <a:rPr lang="en-US" altLang="ko-KR" sz="2000" b="0" dirty="0" smtClean="0"/>
              <a:t>2012</a:t>
            </a:r>
            <a:r>
              <a:rPr lang="ko-KR" altLang="en-US" sz="2000" b="0" dirty="0" smtClean="0"/>
              <a:t>가 합 </a:t>
            </a:r>
            <a:r>
              <a:rPr lang="en-US" altLang="ko-KR" sz="2000" b="0" dirty="0" smtClean="0"/>
              <a:t>3194 </a:t>
            </a:r>
            <a:r>
              <a:rPr lang="ko-KR" altLang="en-US" sz="2000" b="0" dirty="0" smtClean="0"/>
              <a:t>판결 </a:t>
            </a:r>
            <a:endParaRPr lang="ko-KR" altLang="en-US" sz="2000" b="0" dirty="0"/>
          </a:p>
        </p:txBody>
      </p:sp>
      <p:sp>
        <p:nvSpPr>
          <p:cNvPr id="5" name="제목 1"/>
          <p:cNvSpPr>
            <a:spLocks noGrp="1"/>
          </p:cNvSpPr>
          <p:nvPr>
            <p:ph type="title"/>
          </p:nvPr>
        </p:nvSpPr>
        <p:spPr>
          <a:xfrm>
            <a:off x="179512" y="548680"/>
            <a:ext cx="7696200" cy="563563"/>
          </a:xfrm>
        </p:spPr>
        <p:txBody>
          <a:bodyPr/>
          <a:lstStyle/>
          <a:p>
            <a:r>
              <a:rPr lang="ko-KR" altLang="en-US" sz="2400" dirty="0" smtClean="0"/>
              <a:t>임신 합병증 판례 </a:t>
            </a:r>
            <a:endParaRPr lang="ko-KR" altLang="en-US" sz="2400" dirty="0"/>
          </a:p>
        </p:txBody>
      </p:sp>
    </p:spTree>
    <p:extLst>
      <p:ext uri="{BB962C8B-B14F-4D97-AF65-F5344CB8AC3E}">
        <p14:creationId xmlns:p14="http://schemas.microsoft.com/office/powerpoint/2010/main" val="2143099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07504" y="1371600"/>
            <a:ext cx="8928992" cy="5297760"/>
          </a:xfrm>
        </p:spPr>
        <p:txBody>
          <a:bodyPr/>
          <a:lstStyle/>
          <a:p>
            <a:pPr marL="0" indent="0" algn="just">
              <a:buNone/>
            </a:pPr>
            <a:r>
              <a:rPr lang="en-US" altLang="ko-KR" sz="2000" b="0" dirty="0" smtClean="0"/>
              <a:t>5. </a:t>
            </a:r>
            <a:r>
              <a:rPr lang="ko-KR" altLang="en-US" sz="2000" b="0" dirty="0" smtClean="0"/>
              <a:t>임신 오조 증이 심하여 입원 후 검사상 갑상선 기능 항진 증이 심한 상태에서 절박유산 소견으로 인공임신 중절 수술을 하였으나 수술 후 갑상선 중독위기가 발생되어 사망 한 사례로  법원 은 갑</a:t>
            </a:r>
            <a:r>
              <a:rPr lang="ko-KR" altLang="en-US" sz="2000" b="0" dirty="0" smtClean="0">
                <a:solidFill>
                  <a:srgbClr val="00B0F0"/>
                </a:solidFill>
              </a:rPr>
              <a:t>상선 항진 증의 진단지연의 과실 과 산부인과 치료 및 인공임신 중절 수술상 과실 을 물어  </a:t>
            </a:r>
            <a:r>
              <a:rPr lang="en-US" altLang="ko-KR" sz="2000" b="0" dirty="0" smtClean="0">
                <a:solidFill>
                  <a:srgbClr val="00B0F0"/>
                </a:solidFill>
              </a:rPr>
              <a:t>1</a:t>
            </a:r>
            <a:r>
              <a:rPr lang="ko-KR" altLang="en-US" sz="2000" b="0" dirty="0" smtClean="0">
                <a:solidFill>
                  <a:srgbClr val="00B0F0"/>
                </a:solidFill>
              </a:rPr>
              <a:t>억 </a:t>
            </a:r>
            <a:r>
              <a:rPr lang="en-US" altLang="ko-KR" sz="2000" b="0" dirty="0" smtClean="0">
                <a:solidFill>
                  <a:srgbClr val="00B0F0"/>
                </a:solidFill>
              </a:rPr>
              <a:t>5</a:t>
            </a:r>
            <a:r>
              <a:rPr lang="ko-KR" altLang="en-US" sz="2000" b="0" dirty="0" smtClean="0">
                <a:solidFill>
                  <a:srgbClr val="00B0F0"/>
                </a:solidFill>
              </a:rPr>
              <a:t>천 </a:t>
            </a:r>
            <a:r>
              <a:rPr lang="en-US" altLang="ko-KR" sz="2000" b="0" dirty="0" smtClean="0">
                <a:solidFill>
                  <a:srgbClr val="00B0F0"/>
                </a:solidFill>
              </a:rPr>
              <a:t>300</a:t>
            </a:r>
            <a:r>
              <a:rPr lang="ko-KR" altLang="en-US" sz="2000" b="0" dirty="0" smtClean="0">
                <a:solidFill>
                  <a:srgbClr val="00B0F0"/>
                </a:solidFill>
              </a:rPr>
              <a:t>만원 지급</a:t>
            </a:r>
            <a:r>
              <a:rPr lang="ko-KR" altLang="en-US" sz="2000" b="0" dirty="0" smtClean="0"/>
              <a:t> 하라고 판시 </a:t>
            </a:r>
            <a:r>
              <a:rPr lang="en-US" altLang="ko-KR" sz="2000" b="0" dirty="0" smtClean="0"/>
              <a:t>(</a:t>
            </a:r>
            <a:r>
              <a:rPr lang="ko-KR" altLang="en-US" sz="2000" b="0" dirty="0" smtClean="0"/>
              <a:t>전주 지방 </a:t>
            </a:r>
            <a:r>
              <a:rPr lang="ko-KR" altLang="en-US" sz="2000" b="0" dirty="0"/>
              <a:t>법</a:t>
            </a:r>
            <a:r>
              <a:rPr lang="ko-KR" altLang="en-US" sz="2000" b="0" dirty="0" smtClean="0"/>
              <a:t>원 </a:t>
            </a:r>
            <a:r>
              <a:rPr lang="en-US" altLang="ko-KR" sz="2000" b="0" dirty="0" smtClean="0"/>
              <a:t>1997 .6.13 </a:t>
            </a:r>
            <a:r>
              <a:rPr lang="ko-KR" altLang="en-US" sz="2000" b="0" dirty="0" smtClean="0"/>
              <a:t>선고 </a:t>
            </a:r>
            <a:r>
              <a:rPr lang="en-US" altLang="ko-KR" sz="2000" b="0" dirty="0" smtClean="0"/>
              <a:t>95</a:t>
            </a:r>
            <a:r>
              <a:rPr lang="ko-KR" altLang="en-US" sz="2000" b="0" dirty="0" smtClean="0"/>
              <a:t>가 합 </a:t>
            </a:r>
            <a:r>
              <a:rPr lang="en-US" altLang="ko-KR" sz="2000" b="0" dirty="0" smtClean="0"/>
              <a:t>3823 )</a:t>
            </a:r>
          </a:p>
          <a:p>
            <a:pPr marL="0" indent="0" algn="just">
              <a:buNone/>
            </a:pPr>
            <a:endParaRPr lang="en-US" altLang="ko-KR" sz="2000" b="0" dirty="0" smtClean="0"/>
          </a:p>
          <a:p>
            <a:pPr marL="0" indent="0" algn="just">
              <a:buNone/>
            </a:pPr>
            <a:r>
              <a:rPr lang="en-US" altLang="ko-KR" sz="2000" b="0" dirty="0" smtClean="0"/>
              <a:t>6. </a:t>
            </a:r>
            <a:r>
              <a:rPr lang="ko-KR" altLang="en-US" sz="2000" b="0" dirty="0" smtClean="0"/>
              <a:t>임신 중 충수염 진단지연으로 범 발 성 복막염이 발생 되어 산모가 사망한 사례로  법원 판례로  </a:t>
            </a:r>
            <a:r>
              <a:rPr lang="en-US" altLang="ko-KR" sz="2000" b="0" dirty="0" smtClean="0"/>
              <a:t>1</a:t>
            </a:r>
            <a:r>
              <a:rPr lang="ko-KR" altLang="en-US" sz="2000" b="0" dirty="0" smtClean="0"/>
              <a:t>억 </a:t>
            </a:r>
            <a:r>
              <a:rPr lang="en-US" altLang="ko-KR" sz="2000" b="0" dirty="0" smtClean="0"/>
              <a:t>1000 </a:t>
            </a:r>
            <a:r>
              <a:rPr lang="ko-KR" altLang="en-US" sz="2000" b="0" dirty="0" smtClean="0"/>
              <a:t>만원을 지급한 후 병원장이 당시 담당 의사에게 구상 권을 청구한 사례로 </a:t>
            </a:r>
            <a:r>
              <a:rPr lang="ko-KR" altLang="en-US" sz="2000" b="0" dirty="0" err="1" smtClean="0"/>
              <a:t>구상권의</a:t>
            </a:r>
            <a:r>
              <a:rPr lang="ko-KR" altLang="en-US" sz="2000" b="0" dirty="0" smtClean="0"/>
              <a:t> 범위는 손해 배상금의 </a:t>
            </a:r>
            <a:r>
              <a:rPr lang="en-US" altLang="ko-KR" sz="2000" b="0" dirty="0" smtClean="0"/>
              <a:t>40%</a:t>
            </a:r>
            <a:r>
              <a:rPr lang="ko-KR" altLang="en-US" sz="2000" b="0" dirty="0" smtClean="0"/>
              <a:t>로 제한 하여 </a:t>
            </a:r>
            <a:r>
              <a:rPr lang="en-US" altLang="ko-KR" sz="2000" b="0" dirty="0" smtClean="0">
                <a:solidFill>
                  <a:srgbClr val="00B0F0"/>
                </a:solidFill>
              </a:rPr>
              <a:t>4600</a:t>
            </a:r>
            <a:r>
              <a:rPr lang="ko-KR" altLang="en-US" sz="2000" b="0" dirty="0" smtClean="0">
                <a:solidFill>
                  <a:srgbClr val="00B0F0"/>
                </a:solidFill>
              </a:rPr>
              <a:t>만원 지급 하라고 판결 </a:t>
            </a:r>
            <a:r>
              <a:rPr lang="en-US" altLang="ko-KR" sz="2000" b="0" dirty="0" smtClean="0"/>
              <a:t>(</a:t>
            </a:r>
            <a:r>
              <a:rPr lang="ko-KR" altLang="en-US" sz="2000" b="0" dirty="0" smtClean="0"/>
              <a:t>춘천 지방 법원 강릉 지원 </a:t>
            </a:r>
            <a:r>
              <a:rPr lang="en-US" altLang="ko-KR" sz="2000" b="0" dirty="0" smtClean="0"/>
              <a:t>199 10.31 </a:t>
            </a:r>
            <a:r>
              <a:rPr lang="ko-KR" altLang="en-US" sz="2000" b="0" dirty="0" smtClean="0"/>
              <a:t>선고 </a:t>
            </a:r>
            <a:r>
              <a:rPr lang="en-US" altLang="ko-KR" sz="2000" b="0" dirty="0" smtClean="0"/>
              <a:t>95 </a:t>
            </a:r>
            <a:r>
              <a:rPr lang="ko-KR" altLang="en-US" sz="2000" b="0" dirty="0" smtClean="0"/>
              <a:t>가 합 </a:t>
            </a:r>
            <a:r>
              <a:rPr lang="en-US" altLang="ko-KR" sz="2000" b="0" dirty="0" smtClean="0"/>
              <a:t>3285 </a:t>
            </a:r>
            <a:r>
              <a:rPr lang="ko-KR" altLang="en-US" sz="2000" b="0" dirty="0" smtClean="0"/>
              <a:t>판결</a:t>
            </a:r>
            <a:r>
              <a:rPr lang="en-US" altLang="ko-KR" sz="2000" b="0" dirty="0" smtClean="0"/>
              <a:t>)</a:t>
            </a:r>
            <a:endParaRPr lang="ko-KR" altLang="en-US" sz="2000" b="0" dirty="0"/>
          </a:p>
        </p:txBody>
      </p:sp>
      <p:sp>
        <p:nvSpPr>
          <p:cNvPr id="5" name="제목 1"/>
          <p:cNvSpPr>
            <a:spLocks noGrp="1"/>
          </p:cNvSpPr>
          <p:nvPr>
            <p:ph type="title"/>
          </p:nvPr>
        </p:nvSpPr>
        <p:spPr>
          <a:xfrm>
            <a:off x="179512" y="548680"/>
            <a:ext cx="7696200" cy="563563"/>
          </a:xfrm>
        </p:spPr>
        <p:txBody>
          <a:bodyPr/>
          <a:lstStyle/>
          <a:p>
            <a:r>
              <a:rPr lang="ko-KR" altLang="en-US" sz="2400" dirty="0" smtClean="0"/>
              <a:t>임신 합병증 판례 </a:t>
            </a:r>
            <a:endParaRPr lang="ko-KR" altLang="en-US" sz="2400" dirty="0"/>
          </a:p>
        </p:txBody>
      </p:sp>
    </p:spTree>
    <p:extLst>
      <p:ext uri="{BB962C8B-B14F-4D97-AF65-F5344CB8AC3E}">
        <p14:creationId xmlns:p14="http://schemas.microsoft.com/office/powerpoint/2010/main" val="30485705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smtClean="0"/>
              <a:t>태아 및  산모 관리 </a:t>
            </a:r>
            <a:endParaRPr lang="ko-KR" altLang="en-US" sz="2400" dirty="0"/>
          </a:p>
        </p:txBody>
      </p:sp>
      <p:sp>
        <p:nvSpPr>
          <p:cNvPr id="3" name="내용 개체 틀 2"/>
          <p:cNvSpPr>
            <a:spLocks noGrp="1"/>
          </p:cNvSpPr>
          <p:nvPr>
            <p:ph idx="1"/>
          </p:nvPr>
        </p:nvSpPr>
        <p:spPr>
          <a:xfrm>
            <a:off x="107504" y="1412776"/>
            <a:ext cx="8856984" cy="5616624"/>
          </a:xfrm>
        </p:spPr>
        <p:txBody>
          <a:bodyPr/>
          <a:lstStyle/>
          <a:p>
            <a:pPr marL="0" indent="0" algn="just">
              <a:buNone/>
            </a:pPr>
            <a:r>
              <a:rPr lang="en-US" altLang="ko-KR" sz="2000" b="0" dirty="0" smtClean="0"/>
              <a:t>1.</a:t>
            </a:r>
            <a:r>
              <a:rPr lang="ko-KR" altLang="en-US" sz="2000" b="0" dirty="0" smtClean="0"/>
              <a:t>임신</a:t>
            </a:r>
            <a:r>
              <a:rPr lang="en-US" altLang="ko-KR" sz="2000" b="0" dirty="0" smtClean="0"/>
              <a:t> 34</a:t>
            </a:r>
            <a:r>
              <a:rPr lang="ko-KR" altLang="en-US" sz="2000" b="0" dirty="0" smtClean="0"/>
              <a:t>주 일 고령의 초 산모로 제왕 절개를 권유 하였으나 거부하고  퇴원하여 만삭이 되어  태아가 골반 강 내에 아 두 진입이 안되고</a:t>
            </a:r>
            <a:r>
              <a:rPr lang="en-US" altLang="ko-KR" sz="2000" b="0" dirty="0" smtClean="0"/>
              <a:t>,</a:t>
            </a:r>
            <a:r>
              <a:rPr lang="ko-KR" altLang="en-US" sz="2000" b="0" dirty="0" smtClean="0"/>
              <a:t> 양 막 조기 파수 등 제왕 절개</a:t>
            </a:r>
            <a:r>
              <a:rPr lang="en-US" altLang="ko-KR" sz="2000" b="0" dirty="0" smtClean="0"/>
              <a:t> </a:t>
            </a:r>
            <a:r>
              <a:rPr lang="ko-KR" altLang="en-US" sz="2000" b="0" dirty="0" smtClean="0"/>
              <a:t>권유 하였으나 거부하여 유도 분만 진행 중 심 박동 감소상태에서 제왕 절개 수술이 지연 되어 분만 하였으나 주산 기 가사로 사망 한 사례로 </a:t>
            </a:r>
            <a:r>
              <a:rPr lang="ko-KR" altLang="en-US" sz="2000" b="0" dirty="0" smtClean="0">
                <a:solidFill>
                  <a:srgbClr val="00B0F0"/>
                </a:solidFill>
              </a:rPr>
              <a:t>과실 책임을 </a:t>
            </a:r>
            <a:r>
              <a:rPr lang="en-US" altLang="ko-KR" sz="2000" b="0" dirty="0" smtClean="0">
                <a:solidFill>
                  <a:srgbClr val="00B0F0"/>
                </a:solidFill>
              </a:rPr>
              <a:t>50%</a:t>
            </a:r>
            <a:r>
              <a:rPr lang="ko-KR" altLang="en-US" sz="2000" b="0" dirty="0">
                <a:solidFill>
                  <a:srgbClr val="00B0F0"/>
                </a:solidFill>
              </a:rPr>
              <a:t>로</a:t>
            </a:r>
            <a:r>
              <a:rPr lang="ko-KR" altLang="en-US" sz="2000" b="0" dirty="0" smtClean="0">
                <a:solidFill>
                  <a:srgbClr val="00B0F0"/>
                </a:solidFill>
              </a:rPr>
              <a:t> 물어 </a:t>
            </a:r>
            <a:r>
              <a:rPr lang="en-US" altLang="ko-KR" sz="2000" b="0" dirty="0" smtClean="0">
                <a:solidFill>
                  <a:srgbClr val="00B0F0"/>
                </a:solidFill>
              </a:rPr>
              <a:t>6000 </a:t>
            </a:r>
            <a:r>
              <a:rPr lang="ko-KR" altLang="en-US" sz="2000" b="0" dirty="0" smtClean="0">
                <a:solidFill>
                  <a:srgbClr val="00B0F0"/>
                </a:solidFill>
              </a:rPr>
              <a:t>여 만원 지급 </a:t>
            </a:r>
            <a:r>
              <a:rPr lang="ko-KR" altLang="en-US" sz="2000" b="0" dirty="0" smtClean="0"/>
              <a:t>하라고 판결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대법</a:t>
            </a:r>
            <a:endParaRPr lang="en-US" altLang="ko-KR" sz="2000" b="0" dirty="0" smtClean="0"/>
          </a:p>
          <a:p>
            <a:pPr marL="0" indent="0" algn="just">
              <a:buNone/>
            </a:pPr>
            <a:r>
              <a:rPr lang="ko-KR" altLang="en-US" sz="2000" b="0" dirty="0" smtClean="0"/>
              <a:t>원 </a:t>
            </a:r>
            <a:r>
              <a:rPr lang="en-US" altLang="ko-KR" sz="2000" b="0" dirty="0" smtClean="0"/>
              <a:t>2006 10.27 </a:t>
            </a:r>
            <a:r>
              <a:rPr lang="ko-KR" altLang="en-US" sz="2000" b="0" dirty="0" smtClean="0"/>
              <a:t>선고 </a:t>
            </a:r>
            <a:r>
              <a:rPr lang="en-US" altLang="ko-KR" sz="2000" b="0" dirty="0" smtClean="0"/>
              <a:t>2004 </a:t>
            </a:r>
            <a:r>
              <a:rPr lang="ko-KR" altLang="en-US" sz="2000" b="0" dirty="0" smtClean="0"/>
              <a:t>다 </a:t>
            </a:r>
            <a:r>
              <a:rPr lang="en-US" altLang="ko-KR" sz="2000" b="0" dirty="0" smtClean="0"/>
              <a:t>2342 </a:t>
            </a:r>
            <a:r>
              <a:rPr lang="ko-KR" altLang="en-US" sz="2000" b="0" dirty="0" smtClean="0"/>
              <a:t>판결</a:t>
            </a:r>
            <a:endParaRPr lang="en-US" altLang="ko-KR" sz="2000" b="0" dirty="0" smtClean="0"/>
          </a:p>
          <a:p>
            <a:pPr marL="0" indent="0" algn="just">
              <a:buNone/>
            </a:pPr>
            <a:endParaRPr lang="en-US" altLang="ko-KR" sz="2000" b="0" dirty="0" smtClean="0"/>
          </a:p>
          <a:p>
            <a:pPr marL="0" indent="0" algn="just">
              <a:buNone/>
            </a:pPr>
            <a:r>
              <a:rPr lang="en-US" altLang="ko-KR" sz="2000" b="0" dirty="0" smtClean="0"/>
              <a:t>2. </a:t>
            </a:r>
            <a:r>
              <a:rPr lang="ko-KR" altLang="en-US" sz="2000" b="0" dirty="0" smtClean="0"/>
              <a:t>초산 산모로 분만 진행 중 태아 곤란 증이 있었으나 자궁 경부가 완전 개대 상태라 분만을 진행 하여 출생 후 </a:t>
            </a:r>
            <a:r>
              <a:rPr lang="ko-KR" altLang="en-US" sz="2000" b="0" dirty="0" err="1" smtClean="0"/>
              <a:t>아프가</a:t>
            </a:r>
            <a:r>
              <a:rPr lang="ko-KR" altLang="en-US" sz="2000" b="0" dirty="0" smtClean="0"/>
              <a:t> 점수가 </a:t>
            </a:r>
            <a:r>
              <a:rPr lang="en-US" altLang="ko-KR" sz="2000" b="0" dirty="0" smtClean="0"/>
              <a:t>1-&gt; 3</a:t>
            </a:r>
            <a:r>
              <a:rPr lang="ko-KR" altLang="en-US" sz="2000" b="0" dirty="0" smtClean="0"/>
              <a:t>점으로 출생 후 </a:t>
            </a:r>
            <a:r>
              <a:rPr lang="ko-KR" altLang="en-US" sz="2000" b="0" dirty="0"/>
              <a:t>응</a:t>
            </a:r>
            <a:r>
              <a:rPr lang="ko-KR" altLang="en-US" sz="2000" b="0" dirty="0" smtClean="0"/>
              <a:t>급 처치를 시행 하였으나 이후 경련 증상과 사지 강직 증상이 발생 하고 뇌</a:t>
            </a:r>
            <a:r>
              <a:rPr lang="en-US" altLang="ko-KR" sz="2000" b="0" dirty="0" smtClean="0"/>
              <a:t>CT</a:t>
            </a:r>
            <a:r>
              <a:rPr lang="ko-KR" altLang="en-US" sz="2000" b="0" dirty="0"/>
              <a:t> </a:t>
            </a:r>
            <a:r>
              <a:rPr lang="ko-KR" altLang="en-US" sz="2000" b="0" dirty="0" smtClean="0"/>
              <a:t>상 저 산소 성 허 혈 성 뇌 증 확인 </a:t>
            </a:r>
            <a:r>
              <a:rPr lang="en-US" altLang="ko-KR" sz="2000" b="0" dirty="0" smtClean="0"/>
              <a:t>3</a:t>
            </a:r>
            <a:r>
              <a:rPr lang="ko-KR" altLang="en-US" sz="2000" b="0" dirty="0" smtClean="0"/>
              <a:t>년 후  미만 성 뇌 위축 </a:t>
            </a:r>
            <a:r>
              <a:rPr lang="en-US" altLang="ko-KR" sz="2000" b="0" dirty="0" smtClean="0"/>
              <a:t>,</a:t>
            </a:r>
            <a:r>
              <a:rPr lang="ko-KR" altLang="en-US" sz="2000" b="0" dirty="0" smtClean="0"/>
              <a:t>저 산소 성 </a:t>
            </a:r>
            <a:r>
              <a:rPr lang="ko-KR" altLang="en-US" sz="2000" b="0" dirty="0" err="1" smtClean="0"/>
              <a:t>허혈성</a:t>
            </a:r>
            <a:r>
              <a:rPr lang="ko-KR" altLang="en-US" sz="2000" b="0" dirty="0" smtClean="0"/>
              <a:t> </a:t>
            </a:r>
            <a:r>
              <a:rPr lang="ko-KR" altLang="en-US" sz="2000" b="0" dirty="0" err="1" smtClean="0"/>
              <a:t>뇌증</a:t>
            </a:r>
            <a:r>
              <a:rPr lang="ko-KR" altLang="en-US" sz="2000" b="0" dirty="0" smtClean="0"/>
              <a:t> 등 </a:t>
            </a:r>
            <a:r>
              <a:rPr lang="ko-KR" altLang="en-US" sz="2000" b="0" dirty="0" smtClean="0">
                <a:solidFill>
                  <a:srgbClr val="00B0F0"/>
                </a:solidFill>
              </a:rPr>
              <a:t>정신 지체 진단 과실 책임 </a:t>
            </a:r>
            <a:r>
              <a:rPr lang="en-US" altLang="ko-KR" sz="2000" b="0" dirty="0" smtClean="0">
                <a:solidFill>
                  <a:srgbClr val="00B0F0"/>
                </a:solidFill>
              </a:rPr>
              <a:t>30</a:t>
            </a:r>
            <a:r>
              <a:rPr lang="en-US" altLang="ko-KR" sz="2000" b="0" dirty="0" smtClean="0">
                <a:solidFill>
                  <a:srgbClr val="00B0F0"/>
                </a:solidFill>
              </a:rPr>
              <a:t>%</a:t>
            </a:r>
            <a:r>
              <a:rPr lang="ko-KR" altLang="en-US" sz="2000" b="0" dirty="0" smtClean="0">
                <a:solidFill>
                  <a:srgbClr val="00B0F0"/>
                </a:solidFill>
              </a:rPr>
              <a:t>으로 </a:t>
            </a:r>
            <a:r>
              <a:rPr lang="en-US" altLang="ko-KR" sz="2000" b="0" dirty="0" smtClean="0">
                <a:solidFill>
                  <a:srgbClr val="00B0F0"/>
                </a:solidFill>
              </a:rPr>
              <a:t>2</a:t>
            </a:r>
            <a:r>
              <a:rPr lang="ko-KR" altLang="en-US" sz="2000" b="0" dirty="0" smtClean="0">
                <a:solidFill>
                  <a:srgbClr val="00B0F0"/>
                </a:solidFill>
              </a:rPr>
              <a:t>억 천만 원 지급 </a:t>
            </a:r>
            <a:r>
              <a:rPr lang="ko-KR" altLang="en-US" sz="2000" b="0" dirty="0" smtClean="0"/>
              <a:t>출처</a:t>
            </a:r>
            <a:r>
              <a:rPr lang="en-US" altLang="ko-KR" sz="2000" b="0" dirty="0" smtClean="0"/>
              <a:t>:</a:t>
            </a:r>
            <a:r>
              <a:rPr lang="ko-KR" altLang="en-US" sz="2000" b="0" dirty="0" smtClean="0"/>
              <a:t> 고법 </a:t>
            </a:r>
            <a:r>
              <a:rPr lang="en-US" altLang="ko-KR" sz="2000" b="0" dirty="0" smtClean="0"/>
              <a:t>2005.9.29  </a:t>
            </a:r>
            <a:r>
              <a:rPr lang="ko-KR" altLang="en-US" sz="2000" b="0" dirty="0" smtClean="0"/>
              <a:t>선고 </a:t>
            </a:r>
            <a:r>
              <a:rPr lang="en-US" altLang="ko-KR" sz="2000" b="0" dirty="0" smtClean="0"/>
              <a:t>2003 </a:t>
            </a:r>
            <a:r>
              <a:rPr lang="ko-KR" altLang="en-US" sz="2000" b="0" dirty="0" smtClean="0"/>
              <a:t>나 </a:t>
            </a:r>
            <a:r>
              <a:rPr lang="en-US" altLang="ko-KR" sz="2000" b="0" dirty="0" smtClean="0"/>
              <a:t>86192</a:t>
            </a:r>
            <a:endParaRPr lang="ko-KR" altLang="en-US" sz="2000" b="0" dirty="0"/>
          </a:p>
        </p:txBody>
      </p:sp>
    </p:spTree>
    <p:extLst>
      <p:ext uri="{BB962C8B-B14F-4D97-AF65-F5344CB8AC3E}">
        <p14:creationId xmlns:p14="http://schemas.microsoft.com/office/powerpoint/2010/main" val="387083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 </a:t>
            </a:r>
          </a:p>
        </p:txBody>
      </p:sp>
      <p:sp>
        <p:nvSpPr>
          <p:cNvPr id="3" name="내용 개체 틀 2"/>
          <p:cNvSpPr>
            <a:spLocks noGrp="1"/>
          </p:cNvSpPr>
          <p:nvPr>
            <p:ph idx="1"/>
          </p:nvPr>
        </p:nvSpPr>
        <p:spPr>
          <a:xfrm>
            <a:off x="179512" y="1371600"/>
            <a:ext cx="8784976" cy="5297760"/>
          </a:xfrm>
        </p:spPr>
        <p:txBody>
          <a:bodyPr/>
          <a:lstStyle/>
          <a:p>
            <a:pPr marL="0" indent="0" algn="just">
              <a:buNone/>
            </a:pPr>
            <a:r>
              <a:rPr lang="en-US" altLang="ko-KR" sz="2000" b="0" dirty="0" smtClean="0"/>
              <a:t>3. </a:t>
            </a:r>
            <a:r>
              <a:rPr lang="ko-KR" altLang="en-US" sz="2000" b="0" dirty="0" smtClean="0"/>
              <a:t>분만 중 태아 곤란 증이 발생되고 양수 파열 시 태변이 착색됨을 확인 한 후 응급 제왕 절개술을 시행 하고 분만 당시 </a:t>
            </a:r>
            <a:r>
              <a:rPr lang="ko-KR" altLang="en-US" sz="2000" b="0" dirty="0" err="1" smtClean="0"/>
              <a:t>아프가</a:t>
            </a:r>
            <a:r>
              <a:rPr lang="ko-KR" altLang="en-US" sz="2000" b="0" dirty="0" smtClean="0"/>
              <a:t> </a:t>
            </a:r>
            <a:r>
              <a:rPr lang="ko-KR" altLang="en-US" sz="2000" b="0" dirty="0" smtClean="0"/>
              <a:t>점수 </a:t>
            </a:r>
            <a:r>
              <a:rPr lang="en-US" altLang="ko-KR" sz="2000" b="0" dirty="0" smtClean="0"/>
              <a:t>8-&gt;9 </a:t>
            </a:r>
            <a:r>
              <a:rPr lang="ko-KR" altLang="en-US" sz="2000" b="0" dirty="0" smtClean="0"/>
              <a:t>점</a:t>
            </a:r>
            <a:r>
              <a:rPr lang="en-US" altLang="ko-KR" sz="2000" b="0" dirty="0" smtClean="0"/>
              <a:t>. </a:t>
            </a:r>
            <a:r>
              <a:rPr lang="ko-KR" altLang="en-US" sz="2000" b="0" dirty="0" smtClean="0"/>
              <a:t> 태변흡입 증후군의 발생을 예방하기 위하여 </a:t>
            </a:r>
            <a:r>
              <a:rPr lang="ko-KR" altLang="en-US" sz="2000" b="0" dirty="0" smtClean="0"/>
              <a:t>적절한 </a:t>
            </a:r>
            <a:r>
              <a:rPr lang="ko-KR" altLang="en-US" sz="2000" b="0" dirty="0" smtClean="0"/>
              <a:t>처치 후 전원 전원 병원 전원 당시 산소 포화도 </a:t>
            </a:r>
            <a:r>
              <a:rPr lang="en-US" altLang="ko-KR" sz="2000" b="0" dirty="0" smtClean="0"/>
              <a:t>100% </a:t>
            </a:r>
            <a:r>
              <a:rPr lang="ko-KR" altLang="en-US" sz="2000" b="0" dirty="0" smtClean="0"/>
              <a:t>이후 발달 장애 저 </a:t>
            </a:r>
            <a:r>
              <a:rPr lang="ko-KR" altLang="en-US" sz="2000" b="0" dirty="0" err="1" smtClean="0"/>
              <a:t>산소성</a:t>
            </a:r>
            <a:r>
              <a:rPr lang="ko-KR" altLang="en-US" sz="2000" b="0" dirty="0" smtClean="0"/>
              <a:t> </a:t>
            </a:r>
            <a:r>
              <a:rPr lang="ko-KR" altLang="en-US" sz="2000" b="0" dirty="0" err="1" smtClean="0"/>
              <a:t>뇌병변증</a:t>
            </a:r>
            <a:r>
              <a:rPr lang="ko-KR" altLang="en-US" sz="2000" b="0" dirty="0" smtClean="0"/>
              <a:t> </a:t>
            </a:r>
            <a:r>
              <a:rPr lang="ko-KR" altLang="en-US" sz="2000" b="0" dirty="0" smtClean="0"/>
              <a:t>확인 이후 </a:t>
            </a:r>
            <a:r>
              <a:rPr lang="en-US" altLang="ko-KR" sz="2000" b="0" dirty="0" smtClean="0"/>
              <a:t>3</a:t>
            </a:r>
            <a:r>
              <a:rPr lang="ko-KR" altLang="en-US" sz="2000" b="0" dirty="0" smtClean="0"/>
              <a:t>년 후 호흡 이상으로 사망 </a:t>
            </a:r>
            <a:r>
              <a:rPr lang="ko-KR" altLang="en-US" sz="2000" b="0" dirty="0" smtClean="0"/>
              <a:t>의료 </a:t>
            </a:r>
            <a:r>
              <a:rPr lang="ko-KR" altLang="en-US" sz="2000" b="0" dirty="0" smtClean="0"/>
              <a:t>과실을 물었으나 </a:t>
            </a:r>
            <a:r>
              <a:rPr lang="ko-KR" altLang="en-US" sz="2000" b="0" dirty="0" smtClean="0">
                <a:solidFill>
                  <a:srgbClr val="00B0F0"/>
                </a:solidFill>
              </a:rPr>
              <a:t>과실 인정 안 함  </a:t>
            </a:r>
            <a:r>
              <a:rPr lang="ko-KR" altLang="en-US" sz="2000" b="0" dirty="0" smtClean="0"/>
              <a:t>출처</a:t>
            </a:r>
            <a:r>
              <a:rPr lang="en-US" altLang="ko-KR" sz="2000" b="0" dirty="0" smtClean="0"/>
              <a:t>:</a:t>
            </a:r>
            <a:r>
              <a:rPr lang="ko-KR" altLang="en-US" sz="2000" b="0" dirty="0" smtClean="0"/>
              <a:t>수원 지방 법원 성남 지원 </a:t>
            </a:r>
            <a:r>
              <a:rPr lang="en-US" altLang="ko-KR" sz="2000" b="0" dirty="0" smtClean="0"/>
              <a:t>2012.7.17 </a:t>
            </a:r>
            <a:r>
              <a:rPr lang="ko-KR" altLang="en-US" sz="2000" b="0" dirty="0" smtClean="0"/>
              <a:t>선고 </a:t>
            </a:r>
            <a:r>
              <a:rPr lang="en-US" altLang="ko-KR" sz="2000" b="0" dirty="0" smtClean="0"/>
              <a:t>2011.</a:t>
            </a:r>
            <a:r>
              <a:rPr lang="ko-KR" altLang="en-US" sz="2000" b="0" dirty="0" smtClean="0"/>
              <a:t>가 합 </a:t>
            </a:r>
            <a:r>
              <a:rPr lang="en-US" altLang="ko-KR" sz="2000" b="0" dirty="0" smtClean="0"/>
              <a:t>15489</a:t>
            </a:r>
            <a:r>
              <a:rPr lang="ko-KR" altLang="en-US" sz="2000" b="0" dirty="0" smtClean="0"/>
              <a:t>판결</a:t>
            </a:r>
            <a:endParaRPr lang="en-US" altLang="ko-KR" sz="2000" b="0" dirty="0" smtClean="0"/>
          </a:p>
          <a:p>
            <a:pPr marL="0" indent="0" algn="just">
              <a:buNone/>
            </a:pPr>
            <a:endParaRPr lang="en-US" altLang="ko-KR" sz="2000" b="0" dirty="0" smtClean="0"/>
          </a:p>
          <a:p>
            <a:pPr marL="0" indent="0" algn="just">
              <a:buNone/>
            </a:pPr>
            <a:r>
              <a:rPr lang="en-US" altLang="ko-KR" sz="2000" b="0" dirty="0" smtClean="0"/>
              <a:t>4. </a:t>
            </a:r>
            <a:r>
              <a:rPr lang="ko-KR" altLang="en-US" sz="2000" b="0" dirty="0"/>
              <a:t>임</a:t>
            </a:r>
            <a:r>
              <a:rPr lang="ko-KR" altLang="en-US" sz="2000" b="0" dirty="0" smtClean="0"/>
              <a:t>신</a:t>
            </a:r>
            <a:r>
              <a:rPr lang="en-US" altLang="ko-KR" sz="2000" b="0" dirty="0" smtClean="0"/>
              <a:t>38</a:t>
            </a:r>
            <a:r>
              <a:rPr lang="ko-KR" altLang="en-US" sz="2000" b="0" dirty="0" smtClean="0"/>
              <a:t>주 </a:t>
            </a:r>
            <a:r>
              <a:rPr lang="en-US" altLang="ko-KR" sz="2000" b="0" dirty="0" smtClean="0"/>
              <a:t>3</a:t>
            </a:r>
            <a:r>
              <a:rPr lang="ko-KR" altLang="en-US" sz="2000" b="0" dirty="0" smtClean="0"/>
              <a:t>일 양수 파수로 내 원 후 태아 곤란 증이 발생하여 응급 제왕 절개술로 분만 하였으나 아 </a:t>
            </a:r>
            <a:r>
              <a:rPr lang="ko-KR" altLang="en-US" sz="2000" b="0" dirty="0" err="1" smtClean="0"/>
              <a:t>프</a:t>
            </a:r>
            <a:r>
              <a:rPr lang="ko-KR" altLang="en-US" sz="2000" b="0" dirty="0" smtClean="0"/>
              <a:t> 가 점수 </a:t>
            </a:r>
            <a:r>
              <a:rPr lang="en-US" altLang="ko-KR" sz="2000" b="0" dirty="0" smtClean="0"/>
              <a:t>4-&gt;5 </a:t>
            </a:r>
            <a:r>
              <a:rPr lang="ko-KR" altLang="en-US" sz="2000" b="0" dirty="0" smtClean="0"/>
              <a:t>점 전원 후 호흡은 호전 되었으나 위 조루 술 상태</a:t>
            </a:r>
            <a:r>
              <a:rPr lang="en-US" altLang="ko-KR" sz="2000" b="0" dirty="0" smtClean="0"/>
              <a:t>, </a:t>
            </a:r>
            <a:r>
              <a:rPr lang="ko-KR" altLang="en-US" sz="2000" b="0" dirty="0" smtClean="0"/>
              <a:t>상세 불명의 뇌실 내 출혈 뇌 연화 증 수두 증으로 입원 치료 중 사망 이었으나 </a:t>
            </a:r>
            <a:r>
              <a:rPr lang="ko-KR" altLang="en-US" sz="2000" b="0" dirty="0" smtClean="0">
                <a:solidFill>
                  <a:srgbClr val="00B0F0"/>
                </a:solidFill>
              </a:rPr>
              <a:t>의료진 과실을 인정 하지 않음 </a:t>
            </a:r>
            <a:endParaRPr lang="en-US" altLang="ko-KR" sz="2000" b="0" dirty="0" smtClean="0">
              <a:solidFill>
                <a:srgbClr val="00B0F0"/>
              </a:solidFill>
            </a:endParaRPr>
          </a:p>
          <a:p>
            <a:pPr marL="0" indent="0" algn="just">
              <a:buNone/>
            </a:pPr>
            <a:r>
              <a:rPr lang="ko-KR" altLang="en-US" sz="2000" b="0" dirty="0" smtClean="0"/>
              <a:t>출처</a:t>
            </a:r>
            <a:r>
              <a:rPr lang="en-US" altLang="ko-KR" sz="2000" b="0" dirty="0" smtClean="0"/>
              <a:t>:</a:t>
            </a:r>
            <a:r>
              <a:rPr lang="ko-KR" altLang="en-US" sz="2000" b="0" dirty="0" smtClean="0"/>
              <a:t>수원 지방 법원 </a:t>
            </a:r>
            <a:r>
              <a:rPr lang="en-US" altLang="ko-KR" sz="2000" b="0" dirty="0" smtClean="0"/>
              <a:t>2012.6.21 </a:t>
            </a:r>
            <a:r>
              <a:rPr lang="ko-KR" altLang="en-US" sz="2000" b="0" dirty="0" smtClean="0"/>
              <a:t>선고 </a:t>
            </a:r>
            <a:r>
              <a:rPr lang="en-US" altLang="ko-KR" sz="2000" b="0" dirty="0" smtClean="0"/>
              <a:t>2011 </a:t>
            </a:r>
            <a:r>
              <a:rPr lang="ko-KR" altLang="en-US" sz="2000" b="0" dirty="0" smtClean="0"/>
              <a:t>가 합 </a:t>
            </a:r>
            <a:r>
              <a:rPr lang="en-US" altLang="ko-KR" sz="2000" b="0" dirty="0" smtClean="0"/>
              <a:t>415 </a:t>
            </a:r>
            <a:r>
              <a:rPr lang="ko-KR" altLang="en-US" sz="2000" b="0" dirty="0" smtClean="0"/>
              <a:t>판결</a:t>
            </a:r>
            <a:endParaRPr lang="ko-KR" altLang="en-US" sz="2000" b="0" dirty="0"/>
          </a:p>
        </p:txBody>
      </p:sp>
    </p:spTree>
    <p:extLst>
      <p:ext uri="{BB962C8B-B14F-4D97-AF65-F5344CB8AC3E}">
        <p14:creationId xmlns:p14="http://schemas.microsoft.com/office/powerpoint/2010/main" val="12499036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 </a:t>
            </a:r>
          </a:p>
        </p:txBody>
      </p:sp>
      <p:sp>
        <p:nvSpPr>
          <p:cNvPr id="3" name="내용 개체 틀 2"/>
          <p:cNvSpPr>
            <a:spLocks noGrp="1"/>
          </p:cNvSpPr>
          <p:nvPr>
            <p:ph idx="1"/>
          </p:nvPr>
        </p:nvSpPr>
        <p:spPr>
          <a:xfrm>
            <a:off x="179512" y="1371600"/>
            <a:ext cx="8784976" cy="5297760"/>
          </a:xfrm>
        </p:spPr>
        <p:txBody>
          <a:bodyPr/>
          <a:lstStyle/>
          <a:p>
            <a:pPr marL="0" indent="0" algn="just">
              <a:buNone/>
            </a:pPr>
            <a:r>
              <a:rPr lang="en-US" altLang="ko-KR" sz="2000" b="0" dirty="0" smtClean="0"/>
              <a:t>5. </a:t>
            </a:r>
            <a:r>
              <a:rPr lang="ko-KR" altLang="en-US" sz="2000" b="0" dirty="0" smtClean="0"/>
              <a:t>분만 과정에서 태아 전자 감시장치의 오작동으로  소리가 작동되지 않고 그래프가 그려지지 않자 도플러로 측정한 태아 심음이 </a:t>
            </a:r>
            <a:r>
              <a:rPr lang="en-US" altLang="ko-KR" sz="2000" b="0" dirty="0" smtClean="0"/>
              <a:t>50</a:t>
            </a:r>
            <a:r>
              <a:rPr lang="ko-KR" altLang="en-US" sz="2000" b="0" dirty="0" smtClean="0"/>
              <a:t>회로 감소되어 응급 제왕 절개 수술을 하여 분만 하였으나 </a:t>
            </a:r>
            <a:r>
              <a:rPr lang="ko-KR" altLang="en-US" sz="2000" b="0" dirty="0" err="1" smtClean="0"/>
              <a:t>아프가</a:t>
            </a:r>
            <a:r>
              <a:rPr lang="ko-KR" altLang="en-US" sz="2000" b="0" dirty="0" smtClean="0"/>
              <a:t> </a:t>
            </a:r>
            <a:r>
              <a:rPr lang="ko-KR" altLang="en-US" sz="2000" b="0" dirty="0" smtClean="0"/>
              <a:t>점수</a:t>
            </a:r>
            <a:r>
              <a:rPr lang="en-US" altLang="ko-KR" sz="2000" b="0" dirty="0" smtClean="0"/>
              <a:t>1-&gt;0 </a:t>
            </a:r>
            <a:r>
              <a:rPr lang="ko-KR" altLang="en-US" sz="2000" b="0" dirty="0" smtClean="0"/>
              <a:t>으로 </a:t>
            </a:r>
            <a:r>
              <a:rPr lang="ko-KR" altLang="en-US" sz="2000" b="0" dirty="0" smtClean="0"/>
              <a:t>신생아 </a:t>
            </a:r>
            <a:r>
              <a:rPr lang="ko-KR" altLang="en-US" sz="2000" b="0" dirty="0" smtClean="0"/>
              <a:t>사망 이후 부검 소견상 원인 불명의 태아 곤란 증으로 양수 대량 흡인 증후군으로 과실 책임을 </a:t>
            </a:r>
            <a:r>
              <a:rPr lang="en-US" altLang="ko-KR" sz="2000" b="0" dirty="0" smtClean="0"/>
              <a:t>60%</a:t>
            </a:r>
            <a:r>
              <a:rPr lang="ko-KR" altLang="en-US" sz="2000" b="0" dirty="0" smtClean="0"/>
              <a:t>로 </a:t>
            </a:r>
            <a:r>
              <a:rPr lang="en-US" altLang="ko-KR" sz="2000" b="0" dirty="0" smtClean="0"/>
              <a:t>1</a:t>
            </a:r>
            <a:r>
              <a:rPr lang="ko-KR" altLang="en-US" sz="2000" b="0" dirty="0" smtClean="0"/>
              <a:t>억 </a:t>
            </a:r>
            <a:r>
              <a:rPr lang="en-US" altLang="ko-KR" sz="2000" b="0" dirty="0" smtClean="0"/>
              <a:t>2500</a:t>
            </a:r>
            <a:r>
              <a:rPr lang="ko-KR" altLang="en-US" sz="2000" b="0" dirty="0" smtClean="0"/>
              <a:t>만원 지급 하라고 판결</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서울 지방 법원 </a:t>
            </a:r>
            <a:r>
              <a:rPr lang="en-US" altLang="ko-KR" sz="2000" b="0" dirty="0" smtClean="0"/>
              <a:t>2000.7.26 </a:t>
            </a:r>
            <a:r>
              <a:rPr lang="ko-KR" altLang="en-US" sz="2000" b="0" dirty="0" smtClean="0"/>
              <a:t>선고 </a:t>
            </a:r>
            <a:r>
              <a:rPr lang="en-US" altLang="ko-KR" sz="2000" b="0" dirty="0" smtClean="0"/>
              <a:t>98</a:t>
            </a:r>
            <a:r>
              <a:rPr lang="ko-KR" altLang="en-US" sz="2000" b="0" dirty="0" smtClean="0"/>
              <a:t>가 합 </a:t>
            </a:r>
            <a:r>
              <a:rPr lang="en-US" altLang="ko-KR" sz="2000" b="0" dirty="0" smtClean="0"/>
              <a:t>72031 </a:t>
            </a:r>
            <a:r>
              <a:rPr lang="ko-KR" altLang="en-US" sz="2000" b="0" dirty="0" smtClean="0"/>
              <a:t>판결 </a:t>
            </a:r>
            <a:endParaRPr lang="en-US" altLang="ko-KR" sz="2000" b="0" dirty="0" smtClean="0"/>
          </a:p>
          <a:p>
            <a:pPr marL="0" indent="0" algn="just">
              <a:buNone/>
            </a:pPr>
            <a:endParaRPr lang="en-US" altLang="ko-KR" sz="2000" b="0" dirty="0" smtClean="0"/>
          </a:p>
          <a:p>
            <a:pPr marL="0" indent="0" algn="just">
              <a:buNone/>
            </a:pPr>
            <a:r>
              <a:rPr lang="en-US" altLang="ko-KR" sz="2000" b="0" dirty="0" smtClean="0"/>
              <a:t>6. </a:t>
            </a:r>
            <a:r>
              <a:rPr lang="ko-KR" altLang="en-US" sz="2000" b="0" dirty="0" smtClean="0"/>
              <a:t>제왕 절개 후 가슴이 답답하고 아프다는 산모가 수술 후 </a:t>
            </a:r>
            <a:r>
              <a:rPr lang="en-US" altLang="ko-KR" sz="2000" b="0" dirty="0" smtClean="0"/>
              <a:t>2</a:t>
            </a:r>
            <a:r>
              <a:rPr lang="ko-KR" altLang="en-US" sz="2000" b="0" dirty="0" smtClean="0"/>
              <a:t>일째 실신 후 적절한 환자의 처치 및 상급 병원 전원상 과실이 없이 사망 한 경우로 그 원인이 </a:t>
            </a:r>
            <a:r>
              <a:rPr lang="ko-KR" altLang="en-US" sz="2000" b="0" dirty="0" err="1" smtClean="0"/>
              <a:t>폐색전</a:t>
            </a:r>
            <a:r>
              <a:rPr lang="ko-KR" altLang="en-US" sz="2000" b="0" dirty="0" smtClean="0"/>
              <a:t> </a:t>
            </a:r>
            <a:r>
              <a:rPr lang="ko-KR" altLang="en-US" sz="2000" b="0" dirty="0" smtClean="0"/>
              <a:t>증으로 판명된 경우 </a:t>
            </a:r>
            <a:r>
              <a:rPr lang="ko-KR" altLang="en-US" sz="2000" b="0" dirty="0" smtClean="0">
                <a:solidFill>
                  <a:srgbClr val="00B0F0"/>
                </a:solidFill>
              </a:rPr>
              <a:t>과실을 기각 </a:t>
            </a:r>
            <a:r>
              <a:rPr lang="ko-KR" altLang="en-US" sz="2000" b="0" dirty="0" smtClean="0"/>
              <a:t>한 판례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서울 고등법원 </a:t>
            </a:r>
            <a:r>
              <a:rPr lang="en-US" altLang="ko-KR" sz="2000" b="0" dirty="0" smtClean="0"/>
              <a:t>2010.6.10 </a:t>
            </a:r>
            <a:r>
              <a:rPr lang="ko-KR" altLang="en-US" sz="2000" b="0" dirty="0" smtClean="0"/>
              <a:t>선고 </a:t>
            </a:r>
            <a:r>
              <a:rPr lang="en-US" altLang="ko-KR" sz="2000" b="0" dirty="0" smtClean="0"/>
              <a:t>2009</a:t>
            </a:r>
            <a:r>
              <a:rPr lang="ko-KR" altLang="en-US" sz="2000" b="0" dirty="0" smtClean="0"/>
              <a:t>나 </a:t>
            </a:r>
            <a:r>
              <a:rPr lang="en-US" altLang="ko-KR" sz="2000" b="0" dirty="0" smtClean="0"/>
              <a:t>10210) (</a:t>
            </a:r>
            <a:r>
              <a:rPr lang="ko-KR" altLang="en-US" sz="2000" b="0" dirty="0" smtClean="0"/>
              <a:t>서울 고등 법원 </a:t>
            </a:r>
            <a:r>
              <a:rPr lang="en-US" altLang="ko-KR" sz="2000" b="0" dirty="0" smtClean="0"/>
              <a:t>2003.7.15 </a:t>
            </a:r>
            <a:r>
              <a:rPr lang="ko-KR" altLang="en-US" sz="2000" b="0" dirty="0" smtClean="0"/>
              <a:t>선고 </a:t>
            </a:r>
            <a:r>
              <a:rPr lang="en-US" altLang="ko-KR" sz="2000" b="0" dirty="0" smtClean="0"/>
              <a:t>2003</a:t>
            </a:r>
            <a:r>
              <a:rPr lang="ko-KR" altLang="en-US" sz="2000" b="0" dirty="0" smtClean="0"/>
              <a:t>나 </a:t>
            </a:r>
            <a:r>
              <a:rPr lang="en-US" altLang="ko-KR" sz="2000" b="0" dirty="0" smtClean="0"/>
              <a:t>6202 </a:t>
            </a:r>
            <a:r>
              <a:rPr lang="ko-KR" altLang="en-US" sz="2000" b="0" dirty="0" smtClean="0"/>
              <a:t>판결</a:t>
            </a:r>
            <a:endParaRPr lang="ko-KR" altLang="en-US" sz="2000" b="0" dirty="0"/>
          </a:p>
        </p:txBody>
      </p:sp>
    </p:spTree>
    <p:extLst>
      <p:ext uri="{BB962C8B-B14F-4D97-AF65-F5344CB8AC3E}">
        <p14:creationId xmlns:p14="http://schemas.microsoft.com/office/powerpoint/2010/main" val="1439068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07504" y="533400"/>
            <a:ext cx="8807896" cy="563563"/>
          </a:xfrm>
        </p:spPr>
        <p:txBody>
          <a:bodyPr/>
          <a:lstStyle/>
          <a:p>
            <a:r>
              <a:rPr lang="ko-KR" altLang="en-US" sz="2400" dirty="0"/>
              <a:t>소파수술 시행 후 자궁 파열 및 </a:t>
            </a:r>
            <a:r>
              <a:rPr lang="en-US" altLang="ko-KR" sz="2400" dirty="0"/>
              <a:t>S</a:t>
            </a:r>
            <a:r>
              <a:rPr lang="ko-KR" altLang="en-US" sz="2400" dirty="0"/>
              <a:t>자 결장 천공이 발생한 사례</a:t>
            </a:r>
          </a:p>
        </p:txBody>
      </p:sp>
      <p:sp>
        <p:nvSpPr>
          <p:cNvPr id="3" name="내용 개체 틀 2"/>
          <p:cNvSpPr>
            <a:spLocks noGrp="1"/>
          </p:cNvSpPr>
          <p:nvPr>
            <p:ph idx="1"/>
          </p:nvPr>
        </p:nvSpPr>
        <p:spPr>
          <a:xfrm>
            <a:off x="0" y="1196752"/>
            <a:ext cx="9108504" cy="5256584"/>
          </a:xfrm>
        </p:spPr>
        <p:txBody>
          <a:bodyPr/>
          <a:lstStyle/>
          <a:p>
            <a:pPr marL="0" indent="0">
              <a:buNone/>
            </a:pPr>
            <a:r>
              <a:rPr lang="en-US" altLang="ko-KR" sz="1800" dirty="0" smtClean="0"/>
              <a:t>1.</a:t>
            </a:r>
            <a:r>
              <a:rPr lang="ko-KR" altLang="en-US" sz="1800" dirty="0" smtClean="0"/>
              <a:t>사건개요</a:t>
            </a:r>
            <a:r>
              <a:rPr lang="en-US" altLang="ko-KR" sz="1800" dirty="0" smtClean="0"/>
              <a:t>:</a:t>
            </a:r>
            <a:r>
              <a:rPr lang="ko-KR" altLang="en-US" sz="1800" b="0" dirty="0"/>
              <a:t>임신 </a:t>
            </a:r>
            <a:r>
              <a:rPr lang="en-US" altLang="ko-KR" sz="1800" b="0" dirty="0"/>
              <a:t>10</a:t>
            </a:r>
            <a:r>
              <a:rPr lang="ko-KR" altLang="en-US" sz="1800" b="0" dirty="0"/>
              <a:t>주차에 방문하여 산전진찰로 초음파검사를 받았는데</a:t>
            </a:r>
            <a:r>
              <a:rPr lang="en-US" altLang="ko-KR" sz="1800" b="0" dirty="0"/>
              <a:t>, </a:t>
            </a:r>
            <a:r>
              <a:rPr lang="ko-KR" altLang="en-US" sz="1800" b="0" dirty="0" smtClean="0"/>
              <a:t>태아 </a:t>
            </a:r>
            <a:r>
              <a:rPr lang="ko-KR" altLang="en-US" sz="1800" b="0" dirty="0" err="1" smtClean="0"/>
              <a:t>심박동이</a:t>
            </a:r>
            <a:r>
              <a:rPr lang="ko-KR" altLang="en-US" sz="1800" b="0" dirty="0" smtClean="0"/>
              <a:t> </a:t>
            </a:r>
            <a:r>
              <a:rPr lang="ko-KR" altLang="en-US" sz="1800" b="0" dirty="0"/>
              <a:t>확인되지 않았고</a:t>
            </a:r>
            <a:r>
              <a:rPr lang="en-US" altLang="ko-KR" sz="1800" b="0" dirty="0"/>
              <a:t>, </a:t>
            </a:r>
            <a:r>
              <a:rPr lang="ko-KR" altLang="en-US" sz="1800" b="0" dirty="0"/>
              <a:t>같은 달 </a:t>
            </a:r>
            <a:r>
              <a:rPr lang="en-US" altLang="ko-KR" sz="1800" b="0" dirty="0" smtClean="0"/>
              <a:t>15</a:t>
            </a:r>
            <a:r>
              <a:rPr lang="ko-KR" altLang="en-US" sz="1800" b="0" dirty="0" smtClean="0"/>
              <a:t>일</a:t>
            </a:r>
            <a:r>
              <a:rPr lang="en-US" altLang="ko-KR" sz="1800" b="0" dirty="0" smtClean="0"/>
              <a:t> </a:t>
            </a:r>
            <a:r>
              <a:rPr lang="ko-KR" altLang="en-US" sz="1800" b="0" dirty="0"/>
              <a:t>계류유산 </a:t>
            </a:r>
            <a:r>
              <a:rPr lang="ko-KR" altLang="en-US" sz="1800" b="0" dirty="0" smtClean="0"/>
              <a:t>진단 하에 </a:t>
            </a:r>
            <a:r>
              <a:rPr lang="ko-KR" altLang="en-US" sz="1800" b="0" dirty="0"/>
              <a:t>소파수술</a:t>
            </a:r>
            <a:r>
              <a:rPr lang="en-US" altLang="ko-KR" sz="1800" b="0" dirty="0"/>
              <a:t>(</a:t>
            </a:r>
            <a:r>
              <a:rPr lang="ko-KR" altLang="en-US" sz="1800" b="0" dirty="0"/>
              <a:t>이하 ‘이 사건 </a:t>
            </a:r>
            <a:r>
              <a:rPr lang="ko-KR" altLang="en-US" sz="1800" b="0" dirty="0" smtClean="0"/>
              <a:t>소파 술</a:t>
            </a:r>
            <a:r>
              <a:rPr lang="ko-KR" altLang="en-US" sz="1800" b="0" dirty="0"/>
              <a:t>’이라고 한다</a:t>
            </a:r>
            <a:r>
              <a:rPr lang="en-US" altLang="ko-KR" sz="1800" b="0" dirty="0"/>
              <a:t>)</a:t>
            </a:r>
            <a:r>
              <a:rPr lang="ko-KR" altLang="en-US" sz="1800" b="0" dirty="0"/>
              <a:t>을 받고 </a:t>
            </a:r>
            <a:r>
              <a:rPr lang="ko-KR" altLang="en-US" sz="1800" b="0" dirty="0" smtClean="0"/>
              <a:t>퇴원</a:t>
            </a:r>
            <a:r>
              <a:rPr lang="en-US" altLang="ko-KR" sz="1800" b="0" dirty="0" smtClean="0"/>
              <a:t>. </a:t>
            </a:r>
            <a:r>
              <a:rPr lang="ko-KR" altLang="en-US" sz="1800" b="0" dirty="0" smtClean="0"/>
              <a:t>다음날 복통으로</a:t>
            </a:r>
            <a:r>
              <a:rPr lang="en-US" altLang="ko-KR" sz="1800" b="0" dirty="0" smtClean="0"/>
              <a:t> </a:t>
            </a:r>
            <a:r>
              <a:rPr lang="ko-KR" altLang="en-US" sz="1800" b="0" dirty="0"/>
              <a:t>복막염</a:t>
            </a:r>
            <a:r>
              <a:rPr lang="en-US" altLang="ko-KR" sz="1800" b="0" dirty="0"/>
              <a:t>, </a:t>
            </a:r>
            <a:r>
              <a:rPr lang="ko-KR" altLang="en-US" sz="1800" b="0" dirty="0" smtClean="0"/>
              <a:t>□□</a:t>
            </a:r>
            <a:r>
              <a:rPr lang="ko-KR" altLang="en-US" sz="1800" b="0" dirty="0"/>
              <a:t>병원으로 </a:t>
            </a:r>
            <a:r>
              <a:rPr lang="ko-KR" altLang="en-US" sz="1800" b="0" dirty="0" smtClean="0"/>
              <a:t>전원 되어 </a:t>
            </a:r>
            <a:r>
              <a:rPr lang="en-US" altLang="ko-KR" sz="1800" b="0" dirty="0"/>
              <a:t>S-</a:t>
            </a:r>
            <a:r>
              <a:rPr lang="ko-KR" altLang="en-US" sz="1800" b="0" dirty="0"/>
              <a:t>결장 천공에 의한 </a:t>
            </a:r>
            <a:r>
              <a:rPr lang="ko-KR" altLang="en-US" sz="1800" b="0" dirty="0" err="1" smtClean="0"/>
              <a:t>범복막염</a:t>
            </a:r>
            <a:r>
              <a:rPr lang="ko-KR" altLang="en-US" sz="1800" b="0" dirty="0" smtClean="0"/>
              <a:t> 진단 하에 </a:t>
            </a:r>
            <a:r>
              <a:rPr lang="ko-KR" altLang="en-US" sz="1800" b="0" dirty="0"/>
              <a:t>외과에서 응급 진단적 복강경 및 개복술</a:t>
            </a:r>
            <a:r>
              <a:rPr lang="en-US" altLang="ko-KR" sz="1800" b="0" dirty="0"/>
              <a:t>, S-</a:t>
            </a:r>
            <a:r>
              <a:rPr lang="ko-KR" altLang="en-US" sz="1800" b="0" dirty="0"/>
              <a:t>결장 부분 절제술 및 장루 형성술을 </a:t>
            </a:r>
            <a:r>
              <a:rPr lang="ko-KR" altLang="en-US" sz="1800" b="0" dirty="0" smtClean="0"/>
              <a:t>시행 받았고 </a:t>
            </a:r>
            <a:r>
              <a:rPr lang="ko-KR" altLang="en-US" sz="1800" b="0" dirty="0"/>
              <a:t>산부인과에서 자궁천공 소견에 따라 </a:t>
            </a:r>
            <a:r>
              <a:rPr lang="ko-KR" altLang="en-US" sz="1800" b="0" dirty="0" smtClean="0"/>
              <a:t>자궁 천공봉합 술을 시행 받은 </a:t>
            </a:r>
            <a:r>
              <a:rPr lang="ko-KR" altLang="en-US" sz="1800" b="0" dirty="0"/>
              <a:t>후</a:t>
            </a:r>
            <a:r>
              <a:rPr lang="en-US" altLang="ko-KR" sz="1800" b="0" dirty="0"/>
              <a:t>, </a:t>
            </a:r>
            <a:r>
              <a:rPr lang="ko-KR" altLang="en-US" sz="1800" b="0" dirty="0" smtClean="0"/>
              <a:t>이후 장루 복원 술을 한 사례</a:t>
            </a:r>
            <a:r>
              <a:rPr lang="en-US" altLang="ko-KR" sz="1800" b="0" dirty="0" smtClean="0"/>
              <a:t>.</a:t>
            </a:r>
          </a:p>
          <a:p>
            <a:pPr marL="0" indent="0">
              <a:buNone/>
            </a:pPr>
            <a:endParaRPr lang="en-US" altLang="ko-KR" sz="800" b="0" dirty="0" smtClean="0"/>
          </a:p>
          <a:p>
            <a:pPr marL="0" indent="0">
              <a:buNone/>
            </a:pPr>
            <a:r>
              <a:rPr lang="en-US" altLang="ko-KR" sz="1800" dirty="0" smtClean="0"/>
              <a:t>2.</a:t>
            </a:r>
            <a:r>
              <a:rPr lang="ko-KR" altLang="en-US" sz="1800" dirty="0" smtClean="0"/>
              <a:t>분쟁의 요지 </a:t>
            </a:r>
            <a:r>
              <a:rPr lang="en-US" altLang="ko-KR" sz="1800" dirty="0" smtClean="0"/>
              <a:t>:</a:t>
            </a:r>
            <a:r>
              <a:rPr lang="ko-KR" altLang="en-US" sz="1800" dirty="0" smtClean="0"/>
              <a:t> </a:t>
            </a:r>
            <a:r>
              <a:rPr lang="ko-KR" altLang="en-US" sz="1800" b="0" dirty="0" smtClean="0"/>
              <a:t>피 신청인 </a:t>
            </a:r>
            <a:r>
              <a:rPr lang="ko-KR" altLang="en-US" sz="1800" b="0" dirty="0"/>
              <a:t>병원 의료진의 의료과실로 인한 것임을 주장하여 </a:t>
            </a:r>
            <a:r>
              <a:rPr lang="ko-KR" altLang="en-US" sz="1800" b="0" dirty="0" smtClean="0"/>
              <a:t>피 신청인 </a:t>
            </a:r>
            <a:r>
              <a:rPr lang="ko-KR" altLang="en-US" sz="1800" b="0" dirty="0"/>
              <a:t>병원 및 □□병원에서의 치료비</a:t>
            </a:r>
            <a:r>
              <a:rPr lang="en-US" altLang="ko-KR" sz="1800" b="0" dirty="0"/>
              <a:t>, </a:t>
            </a:r>
            <a:r>
              <a:rPr lang="ko-KR" altLang="en-US" sz="1800" b="0" dirty="0"/>
              <a:t>일실이익</a:t>
            </a:r>
            <a:r>
              <a:rPr lang="en-US" altLang="ko-KR" sz="1800" b="0" dirty="0"/>
              <a:t>, </a:t>
            </a:r>
            <a:r>
              <a:rPr lang="ko-KR" altLang="en-US" sz="1800" b="0" dirty="0"/>
              <a:t>위자료 등 합계 금 </a:t>
            </a:r>
            <a:r>
              <a:rPr lang="en-US" altLang="ko-KR" sz="1800" b="0" dirty="0"/>
              <a:t>4,500</a:t>
            </a:r>
            <a:r>
              <a:rPr lang="ko-KR" altLang="en-US" sz="1800" b="0" dirty="0"/>
              <a:t>만 원의 배상을 </a:t>
            </a:r>
            <a:r>
              <a:rPr lang="ko-KR" altLang="en-US" sz="1800" b="0" dirty="0" smtClean="0"/>
              <a:t>청구함</a:t>
            </a:r>
            <a:r>
              <a:rPr lang="en-US" altLang="ko-KR" sz="1800" b="0" dirty="0" smtClean="0"/>
              <a:t>.</a:t>
            </a:r>
          </a:p>
          <a:p>
            <a:pPr marL="0" indent="0">
              <a:buNone/>
            </a:pPr>
            <a:endParaRPr lang="en-US" altLang="ko-KR" sz="800" b="0" dirty="0" smtClean="0"/>
          </a:p>
          <a:p>
            <a:pPr marL="0" indent="0">
              <a:buNone/>
            </a:pPr>
            <a:r>
              <a:rPr lang="en-US" altLang="ko-KR" sz="1800" dirty="0" smtClean="0"/>
              <a:t>3.</a:t>
            </a:r>
            <a:r>
              <a:rPr lang="ko-KR" altLang="en-US" sz="1800" dirty="0" smtClean="0"/>
              <a:t>감정 결과</a:t>
            </a:r>
            <a:r>
              <a:rPr lang="en-US" altLang="ko-KR" sz="1800" dirty="0" smtClean="0"/>
              <a:t>:</a:t>
            </a:r>
            <a:r>
              <a:rPr lang="ko-KR" altLang="en-US" sz="1800" b="0" dirty="0"/>
              <a:t>이 사건 </a:t>
            </a:r>
            <a:r>
              <a:rPr lang="ko-KR" altLang="en-US" sz="1800" b="0" dirty="0" smtClean="0"/>
              <a:t>소파 술 </a:t>
            </a:r>
            <a:r>
              <a:rPr lang="ko-KR" altLang="en-US" sz="1800" b="0" dirty="0"/>
              <a:t>시행상 </a:t>
            </a:r>
            <a:r>
              <a:rPr lang="ko-KR" altLang="en-US" sz="1800" b="0" dirty="0" smtClean="0"/>
              <a:t>피 신청인의 </a:t>
            </a:r>
            <a:r>
              <a:rPr lang="ko-KR" altLang="en-US" sz="1800" b="0" dirty="0"/>
              <a:t>주의의무 위반은 신청인에게 발생한 </a:t>
            </a:r>
            <a:r>
              <a:rPr lang="ko-KR" altLang="en-US" sz="1800" b="0" dirty="0" smtClean="0"/>
              <a:t>악 결과 와의 </a:t>
            </a:r>
            <a:r>
              <a:rPr lang="ko-KR" altLang="en-US" sz="1800" b="0" dirty="0"/>
              <a:t>사이에 인과관계가 </a:t>
            </a:r>
            <a:r>
              <a:rPr lang="ko-KR" altLang="en-US" sz="1800" b="0" dirty="0" smtClean="0"/>
              <a:t>인정하여 </a:t>
            </a:r>
            <a:r>
              <a:rPr lang="ko-KR" altLang="en-US" sz="1800" b="0" dirty="0"/>
              <a:t>신청인에게 입은 손해를 배상할 책임이 </a:t>
            </a:r>
            <a:r>
              <a:rPr lang="ko-KR" altLang="en-US" sz="1800" b="0" dirty="0" smtClean="0"/>
              <a:t>있다</a:t>
            </a:r>
            <a:r>
              <a:rPr lang="en-US" altLang="ko-KR" sz="1800" b="0" dirty="0" smtClean="0"/>
              <a:t>.</a:t>
            </a:r>
            <a:r>
              <a:rPr lang="en-US" altLang="ko-KR" sz="1800" b="0" dirty="0"/>
              <a:t> </a:t>
            </a:r>
            <a:endParaRPr lang="en-US" altLang="ko-KR" sz="1800" b="0" dirty="0" smtClean="0"/>
          </a:p>
          <a:p>
            <a:pPr marL="0" indent="0">
              <a:buNone/>
            </a:pPr>
            <a:endParaRPr lang="en-US" altLang="ko-KR" sz="800" b="0" dirty="0"/>
          </a:p>
          <a:p>
            <a:pPr marL="0" indent="0">
              <a:buNone/>
            </a:pPr>
            <a:r>
              <a:rPr lang="en-US" altLang="ko-KR" sz="1800" dirty="0" smtClean="0"/>
              <a:t>4. </a:t>
            </a:r>
            <a:r>
              <a:rPr lang="ko-KR" altLang="en-US" sz="1800" dirty="0"/>
              <a:t>합의성립 </a:t>
            </a:r>
            <a:r>
              <a:rPr lang="en-US" altLang="ko-KR" sz="1800" dirty="0"/>
              <a:t>(</a:t>
            </a:r>
            <a:r>
              <a:rPr lang="ko-KR" altLang="en-US" sz="1800" dirty="0"/>
              <a:t>조정조서 작성</a:t>
            </a:r>
            <a:r>
              <a:rPr lang="en-US" altLang="ko-KR" sz="1800" dirty="0" smtClean="0"/>
              <a:t>):</a:t>
            </a:r>
            <a:r>
              <a:rPr lang="ko-KR" altLang="en-US" sz="1800" b="0" dirty="0" smtClean="0"/>
              <a:t>당사자들은</a:t>
            </a:r>
            <a:r>
              <a:rPr lang="en-US" altLang="ko-KR" sz="1800" b="0" dirty="0" smtClean="0"/>
              <a:t> </a:t>
            </a:r>
            <a:r>
              <a:rPr lang="ko-KR" altLang="en-US" sz="1800" b="0" dirty="0" smtClean="0"/>
              <a:t>피 신청인은 </a:t>
            </a:r>
            <a:r>
              <a:rPr lang="ko-KR" altLang="en-US" sz="1800" b="0" dirty="0"/>
              <a:t>신청인에게 금 </a:t>
            </a:r>
            <a:r>
              <a:rPr lang="en-US" altLang="ko-KR" sz="1800" b="0" dirty="0"/>
              <a:t>1,700</a:t>
            </a:r>
            <a:r>
              <a:rPr lang="ko-KR" altLang="en-US" sz="1800" b="0" dirty="0"/>
              <a:t>만 원을 지급하고</a:t>
            </a:r>
            <a:r>
              <a:rPr lang="en-US" altLang="ko-KR" sz="1800" b="0" dirty="0"/>
              <a:t>, </a:t>
            </a:r>
            <a:r>
              <a:rPr lang="ko-KR" altLang="en-US" sz="1800" b="0" dirty="0"/>
              <a:t>신청인은 이 사건 진료행위에 관하여 향후 어떠한 이의도 제기하지 </a:t>
            </a:r>
            <a:r>
              <a:rPr lang="ko-KR" altLang="en-US" sz="1800" b="0" dirty="0" smtClean="0"/>
              <a:t>아니하기로 합의함</a:t>
            </a:r>
            <a:r>
              <a:rPr lang="en-US" altLang="ko-KR" sz="1800" b="0" dirty="0" smtClean="0"/>
              <a:t>. </a:t>
            </a:r>
          </a:p>
          <a:p>
            <a:pPr marL="0" indent="0">
              <a:buNone/>
            </a:pPr>
            <a:r>
              <a:rPr lang="en-US" altLang="ko-KR" sz="1800" dirty="0" smtClean="0"/>
              <a:t>(</a:t>
            </a:r>
            <a:r>
              <a:rPr lang="ko-KR" altLang="en-US" sz="1800" dirty="0" smtClean="0"/>
              <a:t>출처 </a:t>
            </a:r>
            <a:r>
              <a:rPr lang="en-US" altLang="ko-KR" sz="1800" dirty="0" smtClean="0"/>
              <a:t>:</a:t>
            </a:r>
            <a:r>
              <a:rPr lang="ko-KR" altLang="en-US" sz="1800" dirty="0" smtClean="0"/>
              <a:t>의료 </a:t>
            </a:r>
            <a:r>
              <a:rPr lang="ko-KR" altLang="en-US" sz="1800" dirty="0" err="1" smtClean="0"/>
              <a:t>분쟁조정원</a:t>
            </a:r>
            <a:r>
              <a:rPr lang="en-US" altLang="ko-KR" sz="1800" dirty="0" smtClean="0"/>
              <a:t>), </a:t>
            </a:r>
            <a:r>
              <a:rPr lang="ko-KR" altLang="en-US" sz="1800" dirty="0" smtClean="0">
                <a:solidFill>
                  <a:schemeClr val="tx1">
                    <a:lumMod val="60000"/>
                    <a:lumOff val="40000"/>
                  </a:schemeClr>
                </a:solidFill>
              </a:rPr>
              <a:t>유사 사례 반흔 제거 술 포함 시 </a:t>
            </a:r>
            <a:r>
              <a:rPr lang="en-US" altLang="ko-KR" sz="1800" dirty="0">
                <a:solidFill>
                  <a:schemeClr val="tx1">
                    <a:lumMod val="60000"/>
                    <a:lumOff val="40000"/>
                  </a:schemeClr>
                </a:solidFill>
              </a:rPr>
              <a:t>2,550</a:t>
            </a:r>
            <a:r>
              <a:rPr lang="ko-KR" altLang="en-US" sz="1800" dirty="0">
                <a:solidFill>
                  <a:schemeClr val="tx1">
                    <a:lumMod val="60000"/>
                    <a:lumOff val="40000"/>
                  </a:schemeClr>
                </a:solidFill>
              </a:rPr>
              <a:t>만 </a:t>
            </a:r>
            <a:r>
              <a:rPr lang="ko-KR" altLang="en-US" sz="1800" dirty="0" smtClean="0">
                <a:solidFill>
                  <a:schemeClr val="tx1">
                    <a:lumMod val="60000"/>
                    <a:lumOff val="40000"/>
                  </a:schemeClr>
                </a:solidFill>
              </a:rPr>
              <a:t>원으로 합의</a:t>
            </a:r>
            <a:r>
              <a:rPr lang="en-US" altLang="ko-KR" sz="1800" dirty="0" smtClean="0">
                <a:solidFill>
                  <a:schemeClr val="tx1">
                    <a:lumMod val="60000"/>
                    <a:lumOff val="40000"/>
                  </a:schemeClr>
                </a:solidFill>
              </a:rPr>
              <a:t>.</a:t>
            </a:r>
            <a:endParaRPr lang="en-US" altLang="ko-KR" sz="1800" dirty="0">
              <a:solidFill>
                <a:schemeClr val="tx1">
                  <a:lumMod val="60000"/>
                  <a:lumOff val="40000"/>
                </a:schemeClr>
              </a:solidFill>
            </a:endParaRPr>
          </a:p>
          <a:p>
            <a:pPr marL="0" indent="0">
              <a:buNone/>
            </a:pPr>
            <a:endParaRPr lang="ko-KR" altLang="en-US" sz="1800" b="0" dirty="0"/>
          </a:p>
        </p:txBody>
      </p:sp>
    </p:spTree>
    <p:extLst>
      <p:ext uri="{BB962C8B-B14F-4D97-AF65-F5344CB8AC3E}">
        <p14:creationId xmlns:p14="http://schemas.microsoft.com/office/powerpoint/2010/main" val="1237770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 </a:t>
            </a:r>
            <a:r>
              <a:rPr lang="ko-KR" altLang="en-US" sz="2400" dirty="0" smtClean="0"/>
              <a:t> </a:t>
            </a:r>
            <a:r>
              <a:rPr lang="en-US" altLang="ko-KR" sz="2400" dirty="0" smtClean="0"/>
              <a:t>(</a:t>
            </a:r>
            <a:r>
              <a:rPr lang="ko-KR" altLang="en-US" sz="2400" dirty="0" err="1" smtClean="0"/>
              <a:t>폐색전증</a:t>
            </a:r>
            <a:r>
              <a:rPr lang="en-US" altLang="ko-KR" sz="2400" dirty="0" smtClean="0"/>
              <a:t>)</a:t>
            </a:r>
            <a:endParaRPr lang="ko-KR" altLang="en-US" sz="2400" dirty="0"/>
          </a:p>
        </p:txBody>
      </p:sp>
      <p:sp>
        <p:nvSpPr>
          <p:cNvPr id="3" name="내용 개체 틀 2"/>
          <p:cNvSpPr>
            <a:spLocks noGrp="1"/>
          </p:cNvSpPr>
          <p:nvPr>
            <p:ph idx="1"/>
          </p:nvPr>
        </p:nvSpPr>
        <p:spPr>
          <a:xfrm>
            <a:off x="107504" y="1371600"/>
            <a:ext cx="8853616" cy="5297760"/>
          </a:xfrm>
        </p:spPr>
        <p:txBody>
          <a:bodyPr/>
          <a:lstStyle/>
          <a:p>
            <a:pPr marL="0" indent="0" algn="just">
              <a:buNone/>
            </a:pPr>
            <a:r>
              <a:rPr lang="en-US" altLang="ko-KR" sz="2000" b="0" dirty="0" smtClean="0"/>
              <a:t>7. </a:t>
            </a:r>
            <a:r>
              <a:rPr lang="ko-KR" altLang="en-US" sz="2000" b="0" dirty="0" smtClean="0"/>
              <a:t>제왕 절개 후  </a:t>
            </a:r>
            <a:r>
              <a:rPr lang="ko-KR" altLang="en-US" sz="2000" b="0" dirty="0" err="1" smtClean="0"/>
              <a:t>폐색전</a:t>
            </a:r>
            <a:r>
              <a:rPr lang="ko-KR" altLang="en-US" sz="2000" b="0" dirty="0" smtClean="0"/>
              <a:t> 증이 발생 한 경우라도  </a:t>
            </a:r>
            <a:r>
              <a:rPr lang="ko-KR" altLang="en-US" sz="2000" b="0" dirty="0" err="1" smtClean="0"/>
              <a:t>폐색전증이</a:t>
            </a:r>
            <a:r>
              <a:rPr lang="ko-KR" altLang="en-US" sz="2000" b="0" dirty="0" smtClean="0"/>
              <a:t> 강력히 의심되는 경우 </a:t>
            </a:r>
            <a:r>
              <a:rPr lang="ko-KR" altLang="en-US" sz="2000" b="0" dirty="0" err="1" smtClean="0"/>
              <a:t>헤파린</a:t>
            </a:r>
            <a:r>
              <a:rPr lang="ko-KR" altLang="en-US" sz="2000" b="0" dirty="0" smtClean="0"/>
              <a:t> 투여를 사용 하지 않은 과실을 인정하여 </a:t>
            </a:r>
            <a:r>
              <a:rPr lang="en-US" altLang="ko-KR" sz="2000" b="0" dirty="0" smtClean="0">
                <a:solidFill>
                  <a:srgbClr val="00B0F0"/>
                </a:solidFill>
              </a:rPr>
              <a:t>20%</a:t>
            </a:r>
            <a:r>
              <a:rPr lang="ko-KR" altLang="en-US" sz="2000" b="0" dirty="0" smtClean="0">
                <a:solidFill>
                  <a:srgbClr val="00B0F0"/>
                </a:solidFill>
              </a:rPr>
              <a:t>의 과실을 인정 하여 </a:t>
            </a:r>
            <a:r>
              <a:rPr lang="en-US" altLang="ko-KR" sz="2000" b="0" dirty="0" smtClean="0">
                <a:solidFill>
                  <a:srgbClr val="00B0F0"/>
                </a:solidFill>
              </a:rPr>
              <a:t>3265</a:t>
            </a:r>
            <a:r>
              <a:rPr lang="ko-KR" altLang="en-US" sz="2000" b="0" dirty="0" smtClean="0">
                <a:solidFill>
                  <a:srgbClr val="00B0F0"/>
                </a:solidFill>
              </a:rPr>
              <a:t>만원 지급 </a:t>
            </a:r>
            <a:r>
              <a:rPr lang="ko-KR" altLang="en-US" sz="2000" b="0" dirty="0" smtClean="0"/>
              <a:t>판결 사례 </a:t>
            </a:r>
            <a:endParaRPr lang="en-US" altLang="ko-KR" sz="2000" b="0" dirty="0" smtClean="0"/>
          </a:p>
          <a:p>
            <a:pPr marL="0" indent="0" algn="just">
              <a:buNone/>
            </a:pPr>
            <a:r>
              <a:rPr lang="ko-KR" altLang="en-US" sz="2000" b="0" dirty="0" smtClean="0"/>
              <a:t>출처</a:t>
            </a:r>
            <a:r>
              <a:rPr lang="en-US" altLang="ko-KR" sz="2000" b="0" dirty="0"/>
              <a:t>:</a:t>
            </a:r>
            <a:r>
              <a:rPr lang="en-US" altLang="ko-KR" sz="2000" b="0" dirty="0" smtClean="0"/>
              <a:t> </a:t>
            </a:r>
            <a:r>
              <a:rPr lang="ko-KR" altLang="en-US" sz="2000" b="0" dirty="0" smtClean="0"/>
              <a:t>대전 고등 법원 </a:t>
            </a:r>
            <a:r>
              <a:rPr lang="en-US" altLang="ko-KR" sz="2000" b="0" dirty="0" smtClean="0"/>
              <a:t>2002.7.10 </a:t>
            </a:r>
            <a:r>
              <a:rPr lang="ko-KR" altLang="en-US" sz="2000" b="0" dirty="0" smtClean="0"/>
              <a:t>선고  </a:t>
            </a:r>
            <a:r>
              <a:rPr lang="en-US" altLang="ko-KR" sz="2000" b="0" dirty="0" smtClean="0"/>
              <a:t>2001 </a:t>
            </a:r>
            <a:r>
              <a:rPr lang="ko-KR" altLang="en-US" sz="2000" b="0" dirty="0" smtClean="0"/>
              <a:t>나 </a:t>
            </a:r>
            <a:r>
              <a:rPr lang="en-US" altLang="ko-KR" sz="2000" b="0" dirty="0" smtClean="0"/>
              <a:t>404 </a:t>
            </a:r>
            <a:r>
              <a:rPr lang="ko-KR" altLang="en-US" sz="2000" b="0" dirty="0" smtClean="0"/>
              <a:t>판결</a:t>
            </a:r>
            <a:endParaRPr lang="en-US" altLang="ko-KR" sz="2000" b="0" dirty="0"/>
          </a:p>
          <a:p>
            <a:pPr marL="0" indent="0" algn="just">
              <a:buNone/>
            </a:pPr>
            <a:r>
              <a:rPr lang="en-US" altLang="ko-KR" sz="2000" b="0" dirty="0" smtClean="0"/>
              <a:t> </a:t>
            </a:r>
          </a:p>
          <a:p>
            <a:pPr marL="0" indent="0" algn="just">
              <a:buNone/>
            </a:pPr>
            <a:r>
              <a:rPr lang="ko-KR" altLang="en-US" sz="2000" b="0" dirty="0" smtClean="0"/>
              <a:t>유사한 사례에서는 </a:t>
            </a:r>
            <a:r>
              <a:rPr lang="ko-KR" altLang="en-US" sz="2000" b="0" dirty="0" err="1" smtClean="0"/>
              <a:t>헤파린</a:t>
            </a:r>
            <a:r>
              <a:rPr lang="ko-KR" altLang="en-US" sz="2000" b="0" dirty="0" smtClean="0"/>
              <a:t> 투여하지 않은 과실을 인정 하지 않고 있다 </a:t>
            </a:r>
            <a:r>
              <a:rPr lang="en-US" altLang="ko-KR" sz="2000" b="0" dirty="0" smtClean="0"/>
              <a:t>(</a:t>
            </a:r>
            <a:r>
              <a:rPr lang="ko-KR" altLang="en-US" sz="2000" b="0" dirty="0" smtClean="0"/>
              <a:t>서울 지방 법원 북부 지원 </a:t>
            </a:r>
            <a:r>
              <a:rPr lang="en-US" altLang="ko-KR" sz="2000" b="0" dirty="0" smtClean="0"/>
              <a:t>2000. 9.29 </a:t>
            </a:r>
            <a:r>
              <a:rPr lang="ko-KR" altLang="en-US" sz="2000" b="0" dirty="0" smtClean="0"/>
              <a:t>선고 </a:t>
            </a:r>
            <a:r>
              <a:rPr lang="en-US" altLang="ko-KR" sz="2000" b="0" dirty="0" smtClean="0"/>
              <a:t>98</a:t>
            </a:r>
            <a:r>
              <a:rPr lang="ko-KR" altLang="en-US" sz="2000" b="0" dirty="0" smtClean="0"/>
              <a:t>가 합 </a:t>
            </a:r>
            <a:r>
              <a:rPr lang="en-US" altLang="ko-KR" sz="2000" b="0" dirty="0" smtClean="0"/>
              <a:t>4013</a:t>
            </a:r>
            <a:r>
              <a:rPr lang="ko-KR" altLang="en-US" sz="2000" b="0" dirty="0" smtClean="0"/>
              <a:t>판결 </a:t>
            </a:r>
            <a:r>
              <a:rPr lang="en-US" altLang="ko-KR" sz="2000" b="0" dirty="0" smtClean="0"/>
              <a:t>) </a:t>
            </a:r>
          </a:p>
          <a:p>
            <a:pPr marL="0" indent="0" algn="just">
              <a:buNone/>
            </a:pPr>
            <a:endParaRPr lang="en-US" altLang="ko-KR" sz="2000" b="0" dirty="0"/>
          </a:p>
          <a:p>
            <a:pPr marL="0" indent="0" algn="just">
              <a:buNone/>
            </a:pPr>
            <a:r>
              <a:rPr lang="ko-KR" altLang="en-US" sz="2000" b="0" dirty="0" err="1" smtClean="0"/>
              <a:t>폐색전증으로</a:t>
            </a:r>
            <a:r>
              <a:rPr lang="ko-KR" altLang="en-US" sz="2000" b="0" dirty="0" smtClean="0"/>
              <a:t> 사망 한 다른 판례에서는 위자료 </a:t>
            </a:r>
            <a:r>
              <a:rPr lang="en-US" altLang="ko-KR" sz="2000" b="0" dirty="0" smtClean="0"/>
              <a:t>1200</a:t>
            </a:r>
            <a:r>
              <a:rPr lang="ko-KR" altLang="en-US" sz="2000" b="0" dirty="0" smtClean="0"/>
              <a:t>만원을 지급 하라고 판결</a:t>
            </a:r>
            <a:r>
              <a:rPr lang="en-US" altLang="ko-KR" sz="2000" b="0" dirty="0" smtClean="0"/>
              <a:t>( </a:t>
            </a:r>
            <a:r>
              <a:rPr lang="ko-KR" altLang="en-US" sz="2000" b="0" dirty="0" smtClean="0"/>
              <a:t>서울 중앙 지방 법원 </a:t>
            </a:r>
            <a:r>
              <a:rPr lang="en-US" altLang="ko-KR" sz="2000" b="0" dirty="0" smtClean="0"/>
              <a:t>2013.1.29.</a:t>
            </a:r>
            <a:r>
              <a:rPr lang="ko-KR" altLang="en-US" sz="2000" b="0" dirty="0" smtClean="0"/>
              <a:t>선고 </a:t>
            </a:r>
            <a:r>
              <a:rPr lang="en-US" altLang="ko-KR" sz="2000" b="0" dirty="0" smtClean="0"/>
              <a:t>2012</a:t>
            </a:r>
            <a:r>
              <a:rPr lang="ko-KR" altLang="en-US" sz="2000" b="0" dirty="0" smtClean="0"/>
              <a:t>가 합 </a:t>
            </a:r>
            <a:r>
              <a:rPr lang="en-US" altLang="ko-KR" sz="2000" b="0" dirty="0" smtClean="0"/>
              <a:t>85255 </a:t>
            </a:r>
            <a:r>
              <a:rPr lang="ko-KR" altLang="en-US" sz="2000" b="0" dirty="0" smtClean="0"/>
              <a:t>판결</a:t>
            </a:r>
            <a:r>
              <a:rPr lang="en-US" altLang="ko-KR" sz="2000" b="0" dirty="0" smtClean="0"/>
              <a:t>)</a:t>
            </a:r>
          </a:p>
          <a:p>
            <a:pPr marL="0" indent="0" algn="just">
              <a:buNone/>
            </a:pPr>
            <a:endParaRPr lang="en-US" altLang="ko-KR" sz="2000" b="0" dirty="0"/>
          </a:p>
          <a:p>
            <a:pPr marL="0" indent="0" algn="just">
              <a:buNone/>
            </a:pPr>
            <a:r>
              <a:rPr lang="ko-KR" altLang="en-US" sz="2000" b="0" dirty="0" smtClean="0"/>
              <a:t>그러나 수술 후 종아리가 저리는 등의 심 부정맥 혈전 증 및 폐색 전 증 전구 증상이  있었을 경우 적절한 치료를 안 했다면 과실을 인정하여  </a:t>
            </a:r>
            <a:r>
              <a:rPr lang="en-US" altLang="ko-KR" sz="2000" b="0" dirty="0" smtClean="0"/>
              <a:t>40%</a:t>
            </a:r>
            <a:r>
              <a:rPr lang="ko-KR" altLang="en-US" sz="2000" b="0" dirty="0" smtClean="0"/>
              <a:t>의 과실책임을 물어 </a:t>
            </a:r>
            <a:r>
              <a:rPr lang="en-US" altLang="ko-KR" sz="2000" b="0" dirty="0" smtClean="0"/>
              <a:t>1</a:t>
            </a:r>
            <a:r>
              <a:rPr lang="ko-KR" altLang="en-US" sz="2000" b="0" dirty="0" smtClean="0"/>
              <a:t>억 원의 손해를 배상하라고 판결 </a:t>
            </a:r>
            <a:r>
              <a:rPr lang="en-US" altLang="ko-KR" sz="2000" b="0" dirty="0" smtClean="0"/>
              <a:t>(</a:t>
            </a:r>
            <a:r>
              <a:rPr lang="ko-KR" altLang="en-US" sz="2000" b="0" dirty="0" smtClean="0"/>
              <a:t>울산지방법원 </a:t>
            </a:r>
            <a:r>
              <a:rPr lang="en-US" altLang="ko-KR" sz="2000" b="0" dirty="0" smtClean="0"/>
              <a:t>2003.7.31 </a:t>
            </a:r>
            <a:r>
              <a:rPr lang="ko-KR" altLang="en-US" sz="2000" b="0" dirty="0" smtClean="0"/>
              <a:t>선고 </a:t>
            </a:r>
            <a:r>
              <a:rPr lang="en-US" altLang="ko-KR" sz="2000" b="0" dirty="0" smtClean="0"/>
              <a:t>99</a:t>
            </a:r>
            <a:r>
              <a:rPr lang="ko-KR" altLang="en-US" sz="2000" b="0" dirty="0" err="1" smtClean="0"/>
              <a:t>가합</a:t>
            </a:r>
            <a:r>
              <a:rPr lang="ko-KR" altLang="en-US" sz="2000" b="0" dirty="0" smtClean="0"/>
              <a:t> </a:t>
            </a:r>
            <a:r>
              <a:rPr lang="en-US" altLang="ko-KR" sz="2000" b="0" dirty="0" smtClean="0"/>
              <a:t>8458 </a:t>
            </a:r>
            <a:r>
              <a:rPr lang="ko-KR" altLang="en-US" sz="2000" b="0" dirty="0" smtClean="0"/>
              <a:t>판결</a:t>
            </a:r>
            <a:r>
              <a:rPr lang="en-US" altLang="ko-KR" sz="2000" b="0" dirty="0" smtClean="0"/>
              <a:t>)</a:t>
            </a:r>
          </a:p>
          <a:p>
            <a:pPr marL="0" indent="0">
              <a:buNone/>
            </a:pPr>
            <a:endParaRPr lang="ko-KR" altLang="en-US" sz="2000" b="0" dirty="0"/>
          </a:p>
        </p:txBody>
      </p:sp>
    </p:spTree>
    <p:extLst>
      <p:ext uri="{BB962C8B-B14F-4D97-AF65-F5344CB8AC3E}">
        <p14:creationId xmlns:p14="http://schemas.microsoft.com/office/powerpoint/2010/main" val="2539180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 </a:t>
            </a:r>
            <a:r>
              <a:rPr lang="en-US" altLang="ko-KR" sz="2400" dirty="0" smtClean="0"/>
              <a:t>(</a:t>
            </a:r>
            <a:r>
              <a:rPr lang="ko-KR" altLang="en-US" sz="2400" dirty="0" err="1" smtClean="0"/>
              <a:t>양수색전증</a:t>
            </a:r>
            <a:r>
              <a:rPr lang="en-US" altLang="ko-KR" sz="2400" dirty="0" smtClean="0"/>
              <a:t>)</a:t>
            </a:r>
            <a:endParaRPr lang="ko-KR" altLang="en-US" sz="2400" dirty="0"/>
          </a:p>
        </p:txBody>
      </p:sp>
      <p:sp>
        <p:nvSpPr>
          <p:cNvPr id="3" name="내용 개체 틀 2"/>
          <p:cNvSpPr>
            <a:spLocks noGrp="1"/>
          </p:cNvSpPr>
          <p:nvPr>
            <p:ph idx="1"/>
          </p:nvPr>
        </p:nvSpPr>
        <p:spPr>
          <a:xfrm>
            <a:off x="107504" y="1371600"/>
            <a:ext cx="8928992" cy="5369768"/>
          </a:xfrm>
        </p:spPr>
        <p:txBody>
          <a:bodyPr/>
          <a:lstStyle/>
          <a:p>
            <a:pPr marL="0" indent="0" algn="just">
              <a:buNone/>
            </a:pPr>
            <a:r>
              <a:rPr lang="en-US" altLang="ko-KR" sz="2000" b="0" dirty="0" smtClean="0"/>
              <a:t>8. </a:t>
            </a:r>
            <a:r>
              <a:rPr lang="ko-KR" altLang="en-US" sz="2000" b="0" dirty="0" smtClean="0"/>
              <a:t>대부분의 법원의 판례의 태도는 양수 </a:t>
            </a:r>
            <a:r>
              <a:rPr lang="ko-KR" altLang="en-US" sz="2000" b="0" dirty="0" err="1" smtClean="0"/>
              <a:t>색전증으로</a:t>
            </a:r>
            <a:r>
              <a:rPr lang="ko-KR" altLang="en-US" sz="2000" b="0" dirty="0" smtClean="0"/>
              <a:t> 산모가 사망 한경우 과실 책임을 부인하고 있으나 유도분만 과정에서 양수 </a:t>
            </a:r>
            <a:r>
              <a:rPr lang="ko-KR" altLang="en-US" sz="2000" b="0" dirty="0" err="1" smtClean="0"/>
              <a:t>색전증</a:t>
            </a:r>
            <a:r>
              <a:rPr lang="ko-KR" altLang="en-US" sz="2000" b="0" dirty="0" smtClean="0"/>
              <a:t> 증상 발현 이후 응급 제왕 절개 수술로 출산 하였으나 신생아와 산모가 모두 사망한 사례에서 양수 색 전 증 발병 초기에 제왕절개 수술을 행하였다고 하더라도 태아의 사망을 막을 수 없었다는 것을 병원 측이 입증 하지 못하여 과실을 인정 하여 </a:t>
            </a:r>
            <a:r>
              <a:rPr lang="en-US" altLang="ko-KR" sz="2000" b="0" dirty="0" smtClean="0">
                <a:solidFill>
                  <a:srgbClr val="00B0F0"/>
                </a:solidFill>
              </a:rPr>
              <a:t>70%</a:t>
            </a:r>
            <a:r>
              <a:rPr lang="ko-KR" altLang="en-US" sz="2000" b="0" dirty="0" smtClean="0">
                <a:solidFill>
                  <a:srgbClr val="00B0F0"/>
                </a:solidFill>
              </a:rPr>
              <a:t>의 손해를 </a:t>
            </a:r>
            <a:r>
              <a:rPr lang="en-US" altLang="ko-KR" sz="2000" b="0" dirty="0" smtClean="0">
                <a:solidFill>
                  <a:srgbClr val="00B0F0"/>
                </a:solidFill>
              </a:rPr>
              <a:t>8500</a:t>
            </a:r>
            <a:r>
              <a:rPr lang="ko-KR" altLang="en-US" sz="2000" b="0" dirty="0" smtClean="0">
                <a:solidFill>
                  <a:srgbClr val="00B0F0"/>
                </a:solidFill>
              </a:rPr>
              <a:t>만원 배상 </a:t>
            </a:r>
            <a:r>
              <a:rPr lang="ko-KR" altLang="en-US" sz="2000" b="0" dirty="0" smtClean="0"/>
              <a:t>하라고 판결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수원 지방 법원  </a:t>
            </a:r>
            <a:r>
              <a:rPr lang="en-US" altLang="ko-KR" sz="2000" b="0" dirty="0" smtClean="0"/>
              <a:t>2000 .5.30 98</a:t>
            </a:r>
            <a:r>
              <a:rPr lang="ko-KR" altLang="en-US" sz="2000" b="0" dirty="0" smtClean="0"/>
              <a:t>가 합 </a:t>
            </a:r>
            <a:r>
              <a:rPr lang="en-US" altLang="ko-KR" sz="2000" b="0" dirty="0" smtClean="0"/>
              <a:t>23884 </a:t>
            </a:r>
            <a:r>
              <a:rPr lang="ko-KR" altLang="en-US" sz="2000" b="0" dirty="0" smtClean="0"/>
              <a:t>판결</a:t>
            </a:r>
            <a:r>
              <a:rPr lang="en-US" altLang="ko-KR" sz="2000" b="0" dirty="0" smtClean="0"/>
              <a:t>  </a:t>
            </a:r>
          </a:p>
          <a:p>
            <a:pPr marL="0" indent="0" algn="just">
              <a:buNone/>
            </a:pPr>
            <a:endParaRPr lang="en-US" altLang="ko-KR" sz="2000" b="0" dirty="0" smtClean="0"/>
          </a:p>
          <a:p>
            <a:pPr marL="0" indent="0" algn="just">
              <a:buNone/>
            </a:pPr>
            <a:r>
              <a:rPr lang="ko-KR" altLang="en-US" sz="2000" b="0" dirty="0" smtClean="0"/>
              <a:t>또한 유사한 양수 </a:t>
            </a:r>
            <a:r>
              <a:rPr lang="ko-KR" altLang="en-US" sz="2000" b="0" dirty="0" err="1" smtClean="0"/>
              <a:t>색전증으로</a:t>
            </a:r>
            <a:r>
              <a:rPr lang="ko-KR" altLang="en-US" sz="2000" b="0" dirty="0" smtClean="0"/>
              <a:t> 신생아와 산모가 사망 한 경우 산모 사망에 대한 과실은 인정 하지 않고 신생아가 </a:t>
            </a:r>
            <a:r>
              <a:rPr lang="en-US" altLang="ko-KR" sz="2000" b="0" dirty="0" smtClean="0"/>
              <a:t>4.0 </a:t>
            </a:r>
            <a:r>
              <a:rPr lang="ko-KR" altLang="en-US" sz="2000" b="0" dirty="0" smtClean="0"/>
              <a:t>키로의 분만 과정의 태아 곤란 증이 발생했음에도 질식 분만으로 출산함</a:t>
            </a:r>
            <a:r>
              <a:rPr lang="en-US" altLang="ko-KR" sz="2000" b="0" dirty="0" smtClean="0"/>
              <a:t>. </a:t>
            </a:r>
            <a:r>
              <a:rPr lang="ko-KR" altLang="en-US" sz="2000" b="0" dirty="0" smtClean="0"/>
              <a:t>양수 </a:t>
            </a:r>
            <a:r>
              <a:rPr lang="ko-KR" altLang="en-US" sz="2000" b="0" dirty="0" err="1" smtClean="0"/>
              <a:t>색전증이</a:t>
            </a:r>
            <a:r>
              <a:rPr lang="ko-KR" altLang="en-US" sz="2000" b="0" dirty="0" smtClean="0"/>
              <a:t> 신생아 만출 후 발생 된 점이 고려되어 신생아 분만에 대한 </a:t>
            </a:r>
            <a:r>
              <a:rPr lang="ko-KR" altLang="en-US" sz="2000" b="0" dirty="0" smtClean="0">
                <a:solidFill>
                  <a:srgbClr val="00B0F0"/>
                </a:solidFill>
              </a:rPr>
              <a:t>과실책임을 인정</a:t>
            </a:r>
            <a:r>
              <a:rPr lang="en-US" altLang="ko-KR" sz="2000" b="0" dirty="0" smtClean="0">
                <a:solidFill>
                  <a:srgbClr val="00B0F0"/>
                </a:solidFill>
              </a:rPr>
              <a:t> 1</a:t>
            </a:r>
            <a:r>
              <a:rPr lang="ko-KR" altLang="en-US" sz="2000" b="0" dirty="0" smtClean="0">
                <a:solidFill>
                  <a:srgbClr val="00B0F0"/>
                </a:solidFill>
              </a:rPr>
              <a:t>억 </a:t>
            </a:r>
            <a:r>
              <a:rPr lang="en-US" altLang="ko-KR" sz="2000" b="0" dirty="0" smtClean="0">
                <a:solidFill>
                  <a:srgbClr val="00B0F0"/>
                </a:solidFill>
              </a:rPr>
              <a:t>2</a:t>
            </a:r>
            <a:r>
              <a:rPr lang="ko-KR" altLang="en-US" sz="2000" b="0" dirty="0" smtClean="0">
                <a:solidFill>
                  <a:srgbClr val="00B0F0"/>
                </a:solidFill>
              </a:rPr>
              <a:t>천 만원 </a:t>
            </a:r>
            <a:r>
              <a:rPr lang="ko-KR" altLang="en-US" sz="2000" b="0" dirty="0" smtClean="0"/>
              <a:t>판결 </a:t>
            </a:r>
            <a:endParaRPr lang="en-US" altLang="ko-KR" sz="2000" b="0" dirty="0" smtClean="0"/>
          </a:p>
          <a:p>
            <a:pPr marL="0" indent="0" algn="just">
              <a:buNone/>
            </a:pPr>
            <a:r>
              <a:rPr lang="ko-KR" altLang="en-US" sz="2000" b="0" dirty="0" smtClean="0"/>
              <a:t>출처</a:t>
            </a:r>
            <a:r>
              <a:rPr lang="en-US" altLang="ko-KR" sz="2000" b="0" dirty="0" smtClean="0"/>
              <a:t>:</a:t>
            </a:r>
            <a:r>
              <a:rPr lang="ko-KR" altLang="en-US" sz="2000" b="0" dirty="0" smtClean="0"/>
              <a:t>서울 지방 법원 </a:t>
            </a:r>
            <a:r>
              <a:rPr lang="en-US" altLang="ko-KR" sz="2000" b="0" dirty="0" smtClean="0"/>
              <a:t>1998.9.2 </a:t>
            </a:r>
            <a:r>
              <a:rPr lang="ko-KR" altLang="en-US" sz="2000" b="0" dirty="0" smtClean="0"/>
              <a:t>선고 </a:t>
            </a:r>
            <a:r>
              <a:rPr lang="en-US" altLang="ko-KR" sz="2000" b="0" dirty="0" smtClean="0"/>
              <a:t>95</a:t>
            </a:r>
            <a:r>
              <a:rPr lang="ko-KR" altLang="en-US" sz="2000" b="0" dirty="0" smtClean="0"/>
              <a:t>가 합 </a:t>
            </a:r>
            <a:r>
              <a:rPr lang="en-US" altLang="ko-KR" sz="2000" b="0" dirty="0" smtClean="0"/>
              <a:t>11389 </a:t>
            </a:r>
            <a:r>
              <a:rPr lang="ko-KR" altLang="en-US" sz="2000" b="0" dirty="0" smtClean="0"/>
              <a:t>판결</a:t>
            </a:r>
            <a:endParaRPr lang="ko-KR" altLang="en-US" sz="2000" b="0" dirty="0"/>
          </a:p>
        </p:txBody>
      </p:sp>
    </p:spTree>
    <p:extLst>
      <p:ext uri="{BB962C8B-B14F-4D97-AF65-F5344CB8AC3E}">
        <p14:creationId xmlns:p14="http://schemas.microsoft.com/office/powerpoint/2010/main" val="14307607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a:t>
            </a:r>
            <a:r>
              <a:rPr lang="ko-KR" altLang="en-US" sz="2400" dirty="0" smtClean="0"/>
              <a:t>관리</a:t>
            </a:r>
            <a:endParaRPr lang="ko-KR" altLang="en-US" sz="2400" dirty="0"/>
          </a:p>
        </p:txBody>
      </p:sp>
      <p:sp>
        <p:nvSpPr>
          <p:cNvPr id="3" name="내용 개체 틀 2"/>
          <p:cNvSpPr>
            <a:spLocks noGrp="1"/>
          </p:cNvSpPr>
          <p:nvPr>
            <p:ph idx="1"/>
          </p:nvPr>
        </p:nvSpPr>
        <p:spPr>
          <a:xfrm>
            <a:off x="251520" y="1484784"/>
            <a:ext cx="8784976" cy="5733256"/>
          </a:xfrm>
        </p:spPr>
        <p:txBody>
          <a:bodyPr/>
          <a:lstStyle/>
          <a:p>
            <a:pPr marL="0" indent="0" algn="just">
              <a:buNone/>
            </a:pPr>
            <a:r>
              <a:rPr lang="en-US" altLang="ko-KR" sz="2000" b="0" dirty="0" smtClean="0"/>
              <a:t>9.</a:t>
            </a:r>
            <a:r>
              <a:rPr lang="ko-KR" altLang="en-US" sz="2000" b="0" dirty="0"/>
              <a:t> </a:t>
            </a:r>
            <a:r>
              <a:rPr lang="en-US" altLang="ko-KR" sz="2000" b="0" dirty="0"/>
              <a:t>(</a:t>
            </a:r>
            <a:r>
              <a:rPr lang="ko-KR" altLang="en-US" sz="2000" b="0" dirty="0"/>
              <a:t>전치 태반</a:t>
            </a:r>
            <a:r>
              <a:rPr lang="en-US" altLang="ko-KR" sz="2000" b="0" dirty="0"/>
              <a:t>) </a:t>
            </a:r>
            <a:r>
              <a:rPr lang="ko-KR" altLang="en-US" sz="2000" b="0" dirty="0" smtClean="0"/>
              <a:t>전치 태반 유착 태반으로  </a:t>
            </a:r>
            <a:r>
              <a:rPr lang="ko-KR" altLang="en-US" sz="2000" b="0" dirty="0" err="1" smtClean="0"/>
              <a:t>이완성</a:t>
            </a:r>
            <a:r>
              <a:rPr lang="ko-KR" altLang="en-US" sz="2000" b="0" dirty="0" smtClean="0"/>
              <a:t> 자궁으로 산후 출혈이 발생되어 산모 사망의 경우에  대한 판례의 태도는 적절한 의료진의 </a:t>
            </a:r>
            <a:r>
              <a:rPr lang="ko-KR" altLang="en-US" sz="2000" b="0" dirty="0" smtClean="0">
                <a:solidFill>
                  <a:srgbClr val="00B0F0"/>
                </a:solidFill>
              </a:rPr>
              <a:t>최선의 진료를 행했다면 과실을 묻지 않고 있다</a:t>
            </a:r>
            <a:r>
              <a:rPr lang="en-US" altLang="ko-KR" sz="2000" b="0" dirty="0" smtClean="0">
                <a:solidFill>
                  <a:srgbClr val="00B0F0"/>
                </a:solidFill>
              </a:rPr>
              <a:t>.</a:t>
            </a:r>
            <a:r>
              <a:rPr lang="en-US" altLang="ko-KR" sz="2000" b="0" dirty="0" smtClean="0"/>
              <a:t> (</a:t>
            </a:r>
            <a:r>
              <a:rPr lang="ko-KR" altLang="en-US" sz="2000" b="0" dirty="0" smtClean="0"/>
              <a:t>대법원 </a:t>
            </a:r>
            <a:r>
              <a:rPr lang="en-US" altLang="ko-KR" sz="2000" b="0" dirty="0" smtClean="0"/>
              <a:t>200 10 .27 </a:t>
            </a:r>
            <a:r>
              <a:rPr lang="ko-KR" altLang="en-US" sz="2000" b="0" dirty="0" smtClean="0"/>
              <a:t>선고 </a:t>
            </a:r>
            <a:r>
              <a:rPr lang="en-US" altLang="ko-KR" sz="2000" b="0" dirty="0" smtClean="0"/>
              <a:t>2004 </a:t>
            </a:r>
            <a:r>
              <a:rPr lang="ko-KR" altLang="en-US" sz="2000" b="0" dirty="0" smtClean="0"/>
              <a:t>다 </a:t>
            </a:r>
            <a:r>
              <a:rPr lang="en-US" altLang="ko-KR" sz="2000" b="0" dirty="0" smtClean="0"/>
              <a:t>46991 </a:t>
            </a:r>
            <a:r>
              <a:rPr lang="ko-KR" altLang="en-US" sz="2000" b="0" dirty="0" smtClean="0"/>
              <a:t>판결</a:t>
            </a:r>
            <a:r>
              <a:rPr lang="en-US" altLang="ko-KR" sz="2000" b="0" dirty="0" smtClean="0"/>
              <a:t>)(</a:t>
            </a:r>
            <a:r>
              <a:rPr lang="ko-KR" altLang="en-US" sz="2000" b="0" dirty="0" smtClean="0"/>
              <a:t>서울 고등 법원 </a:t>
            </a:r>
            <a:r>
              <a:rPr lang="en-US" altLang="ko-KR" sz="2000" b="0" dirty="0" smtClean="0"/>
              <a:t>2004. 7.22 </a:t>
            </a:r>
            <a:r>
              <a:rPr lang="ko-KR" altLang="en-US" sz="2000" b="0" dirty="0" smtClean="0"/>
              <a:t>선고 </a:t>
            </a:r>
            <a:r>
              <a:rPr lang="en-US" altLang="ko-KR" sz="2000" b="0" dirty="0" smtClean="0"/>
              <a:t>2003</a:t>
            </a:r>
            <a:r>
              <a:rPr lang="ko-KR" altLang="en-US" sz="2000" b="0" dirty="0" smtClean="0"/>
              <a:t>나 </a:t>
            </a:r>
            <a:r>
              <a:rPr lang="en-US" altLang="ko-KR" sz="2000" b="0" dirty="0" smtClean="0"/>
              <a:t>63256 </a:t>
            </a:r>
            <a:r>
              <a:rPr lang="ko-KR" altLang="en-US" sz="2000" b="0" dirty="0" smtClean="0"/>
              <a:t>판결</a:t>
            </a:r>
            <a:r>
              <a:rPr lang="en-US" altLang="ko-KR" sz="2000" b="0" dirty="0" smtClean="0"/>
              <a:t>) (</a:t>
            </a:r>
            <a:r>
              <a:rPr lang="ko-KR" altLang="en-US" sz="2000" b="0" dirty="0" smtClean="0"/>
              <a:t>서울 지방 법원 </a:t>
            </a:r>
            <a:r>
              <a:rPr lang="en-US" altLang="ko-KR" sz="2000" b="0" dirty="0" smtClean="0"/>
              <a:t>1999.12.9 </a:t>
            </a:r>
            <a:r>
              <a:rPr lang="ko-KR" altLang="en-US" sz="2000" b="0" dirty="0" smtClean="0"/>
              <a:t>선고 </a:t>
            </a:r>
            <a:r>
              <a:rPr lang="en-US" altLang="ko-KR" sz="2000" b="0" dirty="0" smtClean="0"/>
              <a:t>9</a:t>
            </a:r>
            <a:r>
              <a:rPr lang="ko-KR" altLang="en-US" sz="2000" b="0" dirty="0" smtClean="0"/>
              <a:t>가 합 </a:t>
            </a:r>
            <a:r>
              <a:rPr lang="en-US" altLang="ko-KR" sz="2000" b="0" dirty="0" smtClean="0"/>
              <a:t>79854 </a:t>
            </a:r>
            <a:r>
              <a:rPr lang="ko-KR" altLang="en-US" sz="2000" b="0" dirty="0" smtClean="0"/>
              <a:t>판결 </a:t>
            </a:r>
            <a:r>
              <a:rPr lang="en-US" altLang="ko-KR" sz="2000" b="0" dirty="0" smtClean="0"/>
              <a:t>)(</a:t>
            </a:r>
            <a:r>
              <a:rPr lang="ko-KR" altLang="en-US" sz="2000" b="0" dirty="0" smtClean="0"/>
              <a:t>서울 지방 법원 남부 지원 </a:t>
            </a:r>
            <a:r>
              <a:rPr lang="en-US" altLang="ko-KR" sz="2000" b="0" dirty="0" smtClean="0"/>
              <a:t>1997.12.3 </a:t>
            </a:r>
            <a:r>
              <a:rPr lang="ko-KR" altLang="en-US" sz="2000" b="0" dirty="0" smtClean="0"/>
              <a:t>선고 </a:t>
            </a:r>
            <a:r>
              <a:rPr lang="en-US" altLang="ko-KR" sz="2000" b="0" dirty="0" smtClean="0"/>
              <a:t>95</a:t>
            </a:r>
            <a:r>
              <a:rPr lang="ko-KR" altLang="en-US" sz="2000" b="0" dirty="0" smtClean="0"/>
              <a:t>가 합 </a:t>
            </a:r>
            <a:r>
              <a:rPr lang="en-US" altLang="ko-KR" sz="2000" b="0" dirty="0" smtClean="0"/>
              <a:t>14412 </a:t>
            </a:r>
            <a:r>
              <a:rPr lang="ko-KR" altLang="en-US" sz="2000" b="0" dirty="0" smtClean="0"/>
              <a:t>판결 </a:t>
            </a:r>
            <a:r>
              <a:rPr lang="en-US" altLang="ko-KR" sz="2000" b="0" dirty="0" smtClean="0"/>
              <a:t>)</a:t>
            </a:r>
          </a:p>
          <a:p>
            <a:pPr marL="0" indent="0" algn="just">
              <a:buNone/>
            </a:pPr>
            <a:endParaRPr lang="en-US" altLang="ko-KR" sz="2000" b="0" dirty="0" smtClean="0"/>
          </a:p>
          <a:p>
            <a:pPr marL="0" indent="0" algn="just">
              <a:buNone/>
            </a:pPr>
            <a:r>
              <a:rPr lang="en-US" altLang="ko-KR" sz="2000" b="0" dirty="0" smtClean="0"/>
              <a:t>10. (</a:t>
            </a:r>
            <a:r>
              <a:rPr lang="ko-KR" altLang="en-US" sz="2000" b="0" dirty="0" smtClean="0"/>
              <a:t>태반 조기박리</a:t>
            </a:r>
            <a:r>
              <a:rPr lang="en-US" altLang="ko-KR" sz="2000" b="0" dirty="0" smtClean="0"/>
              <a:t>) </a:t>
            </a:r>
            <a:r>
              <a:rPr lang="ko-KR" altLang="en-US" sz="2000" b="0" dirty="0" smtClean="0"/>
              <a:t>태반 조기 박리로 신생아가 사망 하는 경우의 판례의 기준이 되는 것은 태아 심 박 수 감시에 관한 미국 산부인과 학회 권장 기준인 분만 </a:t>
            </a:r>
            <a:r>
              <a:rPr lang="en-US" altLang="ko-KR" sz="2000" b="0" dirty="0" smtClean="0"/>
              <a:t>1</a:t>
            </a:r>
            <a:r>
              <a:rPr lang="ko-KR" altLang="en-US" sz="2000" b="0" dirty="0" smtClean="0"/>
              <a:t>기에 </a:t>
            </a:r>
            <a:r>
              <a:rPr lang="en-US" altLang="ko-KR" sz="2000" b="0" dirty="0" smtClean="0"/>
              <a:t>30</a:t>
            </a:r>
            <a:r>
              <a:rPr lang="ko-KR" altLang="en-US" sz="2000" b="0" dirty="0" smtClean="0"/>
              <a:t>분 간격 분만 </a:t>
            </a:r>
            <a:r>
              <a:rPr lang="en-US" altLang="ko-KR" sz="2000" b="0" dirty="0" smtClean="0"/>
              <a:t>2</a:t>
            </a:r>
            <a:r>
              <a:rPr lang="ko-KR" altLang="en-US" sz="2000" b="0" dirty="0" smtClean="0"/>
              <a:t>기에 </a:t>
            </a:r>
            <a:r>
              <a:rPr lang="en-US" altLang="ko-KR" sz="2000" b="0" dirty="0" smtClean="0"/>
              <a:t>15</a:t>
            </a:r>
            <a:r>
              <a:rPr lang="ko-KR" altLang="en-US" sz="2000" b="0" dirty="0" smtClean="0"/>
              <a:t>분 간격</a:t>
            </a:r>
            <a:r>
              <a:rPr lang="en-US" altLang="ko-KR" sz="2000" b="0" dirty="0" smtClean="0"/>
              <a:t>,</a:t>
            </a:r>
            <a:r>
              <a:rPr lang="ko-KR" altLang="en-US" sz="2000" b="0" dirty="0" smtClean="0"/>
              <a:t> 고 위험 임산부의 경우 분만 </a:t>
            </a:r>
            <a:r>
              <a:rPr lang="en-US" altLang="ko-KR" sz="2000" b="0" dirty="0" smtClean="0"/>
              <a:t>1</a:t>
            </a:r>
            <a:r>
              <a:rPr lang="ko-KR" altLang="en-US" sz="2000" b="0" dirty="0" smtClean="0"/>
              <a:t>기에 </a:t>
            </a:r>
            <a:r>
              <a:rPr lang="en-US" altLang="ko-KR" sz="2000" b="0" dirty="0" smtClean="0"/>
              <a:t>15</a:t>
            </a:r>
            <a:r>
              <a:rPr lang="ko-KR" altLang="en-US" sz="2000" b="0" dirty="0" smtClean="0"/>
              <a:t>분 간격 분만 </a:t>
            </a:r>
            <a:r>
              <a:rPr lang="en-US" altLang="ko-KR" sz="2000" b="0" dirty="0" smtClean="0"/>
              <a:t>2</a:t>
            </a:r>
            <a:r>
              <a:rPr lang="ko-KR" altLang="en-US" sz="2000" b="0" dirty="0" smtClean="0"/>
              <a:t>기에 </a:t>
            </a:r>
            <a:r>
              <a:rPr lang="en-US" altLang="ko-KR" sz="2000" b="0" dirty="0" smtClean="0"/>
              <a:t>5</a:t>
            </a:r>
            <a:r>
              <a:rPr lang="ko-KR" altLang="en-US" sz="2000" b="0" dirty="0" smtClean="0"/>
              <a:t>분 간격으로 이를 </a:t>
            </a:r>
            <a:r>
              <a:rPr lang="ko-KR" altLang="en-US" sz="2000" b="0" dirty="0" smtClean="0">
                <a:solidFill>
                  <a:srgbClr val="00B0F0"/>
                </a:solidFill>
              </a:rPr>
              <a:t>준수 하였다면 과실 책임이 없다</a:t>
            </a:r>
            <a:r>
              <a:rPr lang="ko-KR" altLang="en-US" sz="2000" b="0" dirty="0" smtClean="0"/>
              <a:t> </a:t>
            </a:r>
            <a:r>
              <a:rPr lang="en-US" altLang="ko-KR" sz="2000" b="0" dirty="0" smtClean="0"/>
              <a:t>(</a:t>
            </a:r>
            <a:r>
              <a:rPr lang="ko-KR" altLang="en-US" sz="2000" b="0" dirty="0" smtClean="0"/>
              <a:t>서울 고등 법원 </a:t>
            </a:r>
            <a:r>
              <a:rPr lang="en-US" altLang="ko-KR" sz="2000" b="0" dirty="0" smtClean="0"/>
              <a:t>2012.12.13 </a:t>
            </a:r>
            <a:r>
              <a:rPr lang="ko-KR" altLang="en-US" sz="2000" b="0" dirty="0" smtClean="0"/>
              <a:t>선고 </a:t>
            </a:r>
            <a:r>
              <a:rPr lang="en-US" altLang="ko-KR" sz="2000" b="0" dirty="0" smtClean="0"/>
              <a:t>2011</a:t>
            </a:r>
            <a:r>
              <a:rPr lang="ko-KR" altLang="en-US" sz="2000" b="0" dirty="0" smtClean="0"/>
              <a:t>나 </a:t>
            </a:r>
            <a:r>
              <a:rPr lang="en-US" altLang="ko-KR" sz="2000" b="0" dirty="0" smtClean="0"/>
              <a:t>101805 </a:t>
            </a:r>
            <a:r>
              <a:rPr lang="ko-KR" altLang="en-US" sz="2000" b="0" dirty="0" smtClean="0"/>
              <a:t>판결</a:t>
            </a:r>
            <a:r>
              <a:rPr lang="en-US" altLang="ko-KR" sz="2000" b="0" dirty="0" smtClean="0"/>
              <a:t>)(</a:t>
            </a:r>
            <a:r>
              <a:rPr lang="ko-KR" altLang="en-US" sz="2000" b="0" dirty="0" smtClean="0"/>
              <a:t>수원 지법 안산 지원 </a:t>
            </a:r>
            <a:r>
              <a:rPr lang="en-US" altLang="ko-KR" sz="2000" b="0" dirty="0" smtClean="0"/>
              <a:t>2004.2.6  2003 </a:t>
            </a:r>
            <a:r>
              <a:rPr lang="ko-KR" altLang="en-US" sz="2000" b="0" dirty="0" smtClean="0"/>
              <a:t>선고 가 합 </a:t>
            </a:r>
            <a:r>
              <a:rPr lang="en-US" altLang="ko-KR" sz="2000" b="0" dirty="0" smtClean="0"/>
              <a:t>377)</a:t>
            </a:r>
            <a:endParaRPr lang="ko-KR" altLang="en-US" sz="2000" b="0" dirty="0"/>
          </a:p>
        </p:txBody>
      </p:sp>
    </p:spTree>
    <p:extLst>
      <p:ext uri="{BB962C8B-B14F-4D97-AF65-F5344CB8AC3E}">
        <p14:creationId xmlns:p14="http://schemas.microsoft.com/office/powerpoint/2010/main" val="4128420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a:t>
            </a:r>
          </a:p>
        </p:txBody>
      </p:sp>
      <p:sp>
        <p:nvSpPr>
          <p:cNvPr id="3" name="내용 개체 틀 2"/>
          <p:cNvSpPr>
            <a:spLocks noGrp="1"/>
          </p:cNvSpPr>
          <p:nvPr>
            <p:ph idx="1"/>
          </p:nvPr>
        </p:nvSpPr>
        <p:spPr>
          <a:xfrm>
            <a:off x="107504" y="1371600"/>
            <a:ext cx="8856984" cy="5297760"/>
          </a:xfrm>
        </p:spPr>
        <p:txBody>
          <a:bodyPr/>
          <a:lstStyle/>
          <a:p>
            <a:pPr marL="0" indent="0" algn="just">
              <a:buNone/>
            </a:pPr>
            <a:r>
              <a:rPr lang="ko-KR" altLang="en-US" sz="2000" dirty="0" smtClean="0"/>
              <a:t>그러나 태반 조기박리로 신생아가 사망 한 경우라도 태아의 심 박수가 떨어진 이후 </a:t>
            </a:r>
            <a:r>
              <a:rPr lang="en-US" altLang="ko-KR" sz="2000" dirty="0" smtClean="0"/>
              <a:t>40</a:t>
            </a:r>
            <a:r>
              <a:rPr lang="ko-KR" altLang="en-US" sz="2000" dirty="0" smtClean="0"/>
              <a:t>분간 한차례만 측정 하였다면  적절한 처치가 지연 된 과실을 인정 하였으나 </a:t>
            </a:r>
            <a:r>
              <a:rPr lang="ko-KR" altLang="en-US" sz="2000" dirty="0" smtClean="0">
                <a:solidFill>
                  <a:srgbClr val="00B0F0"/>
                </a:solidFill>
              </a:rPr>
              <a:t>책임 비율을 </a:t>
            </a:r>
            <a:r>
              <a:rPr lang="en-US" altLang="ko-KR" sz="2000" dirty="0" smtClean="0">
                <a:solidFill>
                  <a:srgbClr val="00B0F0"/>
                </a:solidFill>
              </a:rPr>
              <a:t>20%</a:t>
            </a:r>
            <a:r>
              <a:rPr lang="ko-KR" altLang="en-US" sz="2000" dirty="0" smtClean="0">
                <a:solidFill>
                  <a:srgbClr val="00B0F0"/>
                </a:solidFill>
              </a:rPr>
              <a:t>로 한정 하여 </a:t>
            </a:r>
            <a:r>
              <a:rPr lang="en-US" altLang="ko-KR" sz="2000" dirty="0" smtClean="0">
                <a:solidFill>
                  <a:srgbClr val="00B0F0"/>
                </a:solidFill>
              </a:rPr>
              <a:t>4</a:t>
            </a:r>
            <a:r>
              <a:rPr lang="ko-KR" altLang="en-US" sz="2000" dirty="0" smtClean="0">
                <a:solidFill>
                  <a:srgbClr val="00B0F0"/>
                </a:solidFill>
              </a:rPr>
              <a:t>천 </a:t>
            </a:r>
            <a:r>
              <a:rPr lang="en-US" altLang="ko-KR" sz="2000" dirty="0" smtClean="0">
                <a:solidFill>
                  <a:srgbClr val="00B0F0"/>
                </a:solidFill>
              </a:rPr>
              <a:t>600 </a:t>
            </a:r>
            <a:r>
              <a:rPr lang="ko-KR" altLang="en-US" sz="2000" dirty="0" smtClean="0">
                <a:solidFill>
                  <a:srgbClr val="00B0F0"/>
                </a:solidFill>
              </a:rPr>
              <a:t>만원 지급 </a:t>
            </a:r>
            <a:r>
              <a:rPr lang="ko-KR" altLang="en-US" sz="2000" dirty="0" smtClean="0"/>
              <a:t>판결</a:t>
            </a:r>
            <a:r>
              <a:rPr lang="en-US" altLang="ko-KR" sz="2000" dirty="0" smtClean="0"/>
              <a:t>(</a:t>
            </a:r>
            <a:r>
              <a:rPr lang="ko-KR" altLang="en-US" sz="2000" dirty="0" smtClean="0"/>
              <a:t>서울 고등 법원 </a:t>
            </a:r>
            <a:r>
              <a:rPr lang="en-US" altLang="ko-KR" sz="2000" dirty="0" smtClean="0"/>
              <a:t>2005.6.14 </a:t>
            </a:r>
            <a:r>
              <a:rPr lang="ko-KR" altLang="en-US" sz="2000" dirty="0" smtClean="0"/>
              <a:t>선고</a:t>
            </a:r>
            <a:r>
              <a:rPr lang="en-US" altLang="ko-KR" sz="2000" dirty="0" smtClean="0"/>
              <a:t>. 2003</a:t>
            </a:r>
            <a:r>
              <a:rPr lang="ko-KR" altLang="en-US" sz="2000" dirty="0" smtClean="0"/>
              <a:t>나 </a:t>
            </a:r>
            <a:r>
              <a:rPr lang="en-US" altLang="ko-KR" sz="2000" dirty="0" smtClean="0"/>
              <a:t>31205 </a:t>
            </a:r>
            <a:r>
              <a:rPr lang="ko-KR" altLang="en-US" sz="2000" dirty="0" smtClean="0"/>
              <a:t>판결</a:t>
            </a:r>
            <a:r>
              <a:rPr lang="en-US" altLang="ko-KR" sz="2000" dirty="0" smtClean="0"/>
              <a:t>) </a:t>
            </a:r>
          </a:p>
          <a:p>
            <a:pPr marL="0" indent="0" algn="just">
              <a:buNone/>
            </a:pPr>
            <a:r>
              <a:rPr lang="ko-KR" altLang="en-US" sz="2000" dirty="0" smtClean="0"/>
              <a:t> </a:t>
            </a:r>
            <a:endParaRPr lang="en-US" altLang="ko-KR" sz="2000" dirty="0" smtClean="0"/>
          </a:p>
          <a:p>
            <a:pPr marL="0" indent="0" algn="just">
              <a:buNone/>
            </a:pPr>
            <a:r>
              <a:rPr lang="ko-KR" altLang="en-US" sz="2000" dirty="0" smtClean="0"/>
              <a:t>태반 조기 박리를 조기에 진단하여 신생아를 구하였으나 산모의 혈액 응고 검사상 </a:t>
            </a:r>
            <a:r>
              <a:rPr lang="en-US" altLang="ko-KR" sz="2000" dirty="0" smtClean="0"/>
              <a:t>PT, a PTT </a:t>
            </a:r>
            <a:r>
              <a:rPr lang="ko-KR" altLang="en-US" sz="2000" dirty="0" smtClean="0"/>
              <a:t>수치 이상을  확인 후  대량 출혈 에 대비 해야 했음에도 적절한 처치가 되지 않아 저 혈 량 성 쇼크와 </a:t>
            </a:r>
            <a:r>
              <a:rPr lang="en-US" altLang="ko-KR" sz="2000" dirty="0" smtClean="0"/>
              <a:t>DIC </a:t>
            </a:r>
            <a:r>
              <a:rPr lang="ko-KR" altLang="en-US" sz="2000" dirty="0" smtClean="0"/>
              <a:t>가 발생되어 산모가 사망 한 경우 과실을 인정 하고 책임 비율은 </a:t>
            </a:r>
            <a:r>
              <a:rPr lang="en-US" altLang="ko-KR" sz="2000" dirty="0" smtClean="0">
                <a:solidFill>
                  <a:srgbClr val="00B0F0"/>
                </a:solidFill>
              </a:rPr>
              <a:t>40%</a:t>
            </a:r>
            <a:r>
              <a:rPr lang="ko-KR" altLang="en-US" sz="2000" dirty="0" smtClean="0">
                <a:solidFill>
                  <a:srgbClr val="00B0F0"/>
                </a:solidFill>
              </a:rPr>
              <a:t>로 </a:t>
            </a:r>
            <a:r>
              <a:rPr lang="en-US" altLang="ko-KR" sz="2000" dirty="0" smtClean="0">
                <a:solidFill>
                  <a:srgbClr val="00B0F0"/>
                </a:solidFill>
              </a:rPr>
              <a:t>1</a:t>
            </a:r>
            <a:r>
              <a:rPr lang="ko-KR" altLang="en-US" sz="2000" dirty="0" smtClean="0">
                <a:solidFill>
                  <a:srgbClr val="00B0F0"/>
                </a:solidFill>
              </a:rPr>
              <a:t>억 만원 을 지급 </a:t>
            </a:r>
            <a:r>
              <a:rPr lang="ko-KR" altLang="en-US" sz="2000" dirty="0" smtClean="0"/>
              <a:t>하라고 판결</a:t>
            </a:r>
            <a:r>
              <a:rPr lang="en-US" altLang="ko-KR" sz="2000" dirty="0" smtClean="0"/>
              <a:t>(</a:t>
            </a:r>
            <a:r>
              <a:rPr lang="ko-KR" altLang="en-US" sz="2000" dirty="0"/>
              <a:t>부산 지방 법원 </a:t>
            </a:r>
            <a:r>
              <a:rPr lang="ko-KR" altLang="en-US" sz="2000" dirty="0" smtClean="0"/>
              <a:t> </a:t>
            </a:r>
            <a:r>
              <a:rPr lang="en-US" altLang="ko-KR" sz="2000" dirty="0" smtClean="0"/>
              <a:t>2012.6.13 </a:t>
            </a:r>
            <a:r>
              <a:rPr lang="ko-KR" altLang="en-US" sz="2000" dirty="0" smtClean="0"/>
              <a:t>선고 </a:t>
            </a:r>
            <a:r>
              <a:rPr lang="en-US" altLang="ko-KR" sz="2000" dirty="0" smtClean="0"/>
              <a:t>2009 </a:t>
            </a:r>
            <a:r>
              <a:rPr lang="ko-KR" altLang="en-US" sz="2000" dirty="0" smtClean="0"/>
              <a:t>가 합 </a:t>
            </a:r>
            <a:r>
              <a:rPr lang="en-US" altLang="ko-KR" sz="2000" dirty="0" smtClean="0"/>
              <a:t>15735) </a:t>
            </a:r>
          </a:p>
          <a:p>
            <a:pPr marL="0" indent="0" algn="just">
              <a:buNone/>
            </a:pPr>
            <a:endParaRPr lang="en-US" altLang="ko-KR" sz="2000" dirty="0" smtClean="0"/>
          </a:p>
          <a:p>
            <a:pPr marL="0" indent="0" algn="just">
              <a:buNone/>
            </a:pPr>
            <a:r>
              <a:rPr lang="ko-KR" altLang="en-US" sz="2000" dirty="0" smtClean="0"/>
              <a:t>태반 조기 박리를 임신 </a:t>
            </a:r>
            <a:r>
              <a:rPr lang="en-US" altLang="ko-KR" sz="2000" dirty="0" smtClean="0"/>
              <a:t>35</a:t>
            </a:r>
            <a:r>
              <a:rPr lang="ko-KR" altLang="en-US" sz="2000" dirty="0" smtClean="0"/>
              <a:t>주 인큐베이터 없다고 </a:t>
            </a:r>
            <a:r>
              <a:rPr lang="en-US" altLang="ko-KR" sz="2000" dirty="0"/>
              <a:t>3</a:t>
            </a:r>
            <a:r>
              <a:rPr lang="ko-KR" altLang="en-US" sz="2000" dirty="0"/>
              <a:t>시간 방치 후 전원 </a:t>
            </a:r>
            <a:r>
              <a:rPr lang="ko-KR" altLang="en-US" sz="2000" dirty="0" smtClean="0"/>
              <a:t>권유 도중  사산되어 수술 전 신선 </a:t>
            </a:r>
            <a:r>
              <a:rPr lang="ko-KR" altLang="en-US" sz="2000" dirty="0"/>
              <a:t>냉</a:t>
            </a:r>
            <a:r>
              <a:rPr lang="ko-KR" altLang="en-US" sz="2000" dirty="0" smtClean="0"/>
              <a:t>동 혈장 치료 등 예방적 조치 없이 수술 한 후 </a:t>
            </a:r>
            <a:r>
              <a:rPr lang="en-US" altLang="ko-KR" sz="2000" dirty="0" smtClean="0">
                <a:solidFill>
                  <a:srgbClr val="00B0F0"/>
                </a:solidFill>
              </a:rPr>
              <a:t>DIC</a:t>
            </a:r>
            <a:r>
              <a:rPr lang="ko-KR" altLang="en-US" sz="2000" dirty="0" smtClean="0">
                <a:solidFill>
                  <a:srgbClr val="00B0F0"/>
                </a:solidFill>
              </a:rPr>
              <a:t>로 사망한  과실을 인정하여 </a:t>
            </a:r>
            <a:r>
              <a:rPr lang="en-US" altLang="ko-KR" sz="2000" dirty="0" smtClean="0">
                <a:solidFill>
                  <a:srgbClr val="00B0F0"/>
                </a:solidFill>
              </a:rPr>
              <a:t>1</a:t>
            </a:r>
            <a:r>
              <a:rPr lang="ko-KR" altLang="en-US" sz="2000" dirty="0" smtClean="0">
                <a:solidFill>
                  <a:srgbClr val="00B0F0"/>
                </a:solidFill>
              </a:rPr>
              <a:t>억 천만 원 지급 </a:t>
            </a:r>
            <a:r>
              <a:rPr lang="ko-KR" altLang="en-US" sz="2000" dirty="0" smtClean="0"/>
              <a:t>판결</a:t>
            </a:r>
            <a:r>
              <a:rPr lang="en-US" altLang="ko-KR" sz="2000" dirty="0" smtClean="0"/>
              <a:t>(</a:t>
            </a:r>
            <a:r>
              <a:rPr lang="ko-KR" altLang="en-US" sz="2000" dirty="0" smtClean="0"/>
              <a:t>서울 지방 법원 </a:t>
            </a:r>
            <a:r>
              <a:rPr lang="en-US" altLang="ko-KR" sz="2000" dirty="0" smtClean="0"/>
              <a:t>1994.10.12 </a:t>
            </a:r>
            <a:r>
              <a:rPr lang="ko-KR" altLang="en-US" sz="2000" dirty="0" smtClean="0"/>
              <a:t>선고 </a:t>
            </a:r>
            <a:r>
              <a:rPr lang="en-US" altLang="ko-KR" sz="2000" dirty="0" smtClean="0"/>
              <a:t>93</a:t>
            </a:r>
            <a:r>
              <a:rPr lang="ko-KR" altLang="en-US" sz="2000" dirty="0" smtClean="0"/>
              <a:t>가 합 </a:t>
            </a:r>
            <a:r>
              <a:rPr lang="en-US" altLang="ko-KR" sz="2000" dirty="0" smtClean="0"/>
              <a:t>41070 </a:t>
            </a:r>
            <a:r>
              <a:rPr lang="ko-KR" altLang="en-US" sz="2000" dirty="0" smtClean="0"/>
              <a:t>판결</a:t>
            </a:r>
            <a:r>
              <a:rPr lang="en-US" altLang="ko-KR" sz="2000" dirty="0" smtClean="0"/>
              <a:t>)</a:t>
            </a:r>
          </a:p>
          <a:p>
            <a:pPr marL="0" indent="0" algn="just">
              <a:buNone/>
            </a:pPr>
            <a:endParaRPr lang="en-US" altLang="ko-KR" sz="2000" dirty="0" smtClean="0"/>
          </a:p>
        </p:txBody>
      </p:sp>
    </p:spTree>
    <p:extLst>
      <p:ext uri="{BB962C8B-B14F-4D97-AF65-F5344CB8AC3E}">
        <p14:creationId xmlns:p14="http://schemas.microsoft.com/office/powerpoint/2010/main" val="31603755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태아 및  산모 관리</a:t>
            </a:r>
          </a:p>
        </p:txBody>
      </p:sp>
      <p:sp>
        <p:nvSpPr>
          <p:cNvPr id="3" name="내용 개체 틀 2"/>
          <p:cNvSpPr>
            <a:spLocks noGrp="1"/>
          </p:cNvSpPr>
          <p:nvPr>
            <p:ph idx="1"/>
          </p:nvPr>
        </p:nvSpPr>
        <p:spPr>
          <a:xfrm>
            <a:off x="107504" y="1296144"/>
            <a:ext cx="8928992" cy="5733256"/>
          </a:xfrm>
        </p:spPr>
        <p:txBody>
          <a:bodyPr/>
          <a:lstStyle/>
          <a:p>
            <a:pPr marL="0" indent="0" algn="just">
              <a:buNone/>
            </a:pPr>
            <a:r>
              <a:rPr lang="en-US" altLang="ko-KR" sz="2000" dirty="0" smtClean="0"/>
              <a:t>11. </a:t>
            </a:r>
            <a:r>
              <a:rPr lang="ko-KR" altLang="en-US" sz="2000" dirty="0" smtClean="0"/>
              <a:t>유도 분만 중 옥시토신 과다 투여 </a:t>
            </a:r>
            <a:r>
              <a:rPr lang="en-US" altLang="ko-KR" sz="2000" dirty="0" smtClean="0"/>
              <a:t>(</a:t>
            </a:r>
            <a:r>
              <a:rPr lang="ko-KR" altLang="en-US" sz="2000" dirty="0" smtClean="0"/>
              <a:t>분당 </a:t>
            </a:r>
            <a:r>
              <a:rPr lang="en-US" altLang="ko-KR" sz="2000" dirty="0" smtClean="0"/>
              <a:t>20</a:t>
            </a:r>
            <a:r>
              <a:rPr lang="ko-KR" altLang="en-US" sz="2000" dirty="0" smtClean="0"/>
              <a:t>방울</a:t>
            </a:r>
            <a:r>
              <a:rPr lang="en-US" altLang="ko-KR" sz="2000" dirty="0" smtClean="0"/>
              <a:t>) </a:t>
            </a:r>
            <a:r>
              <a:rPr lang="ko-KR" altLang="en-US" sz="2000" dirty="0" smtClean="0"/>
              <a:t>후 발생된 양수 색 전 증이 발생되어  응급 제왕 절개 수술에 의한 분만으로 태반 조기 박리를 확인 하였고  신생아는 응급 처치 후 회복 되었으나 산모는 </a:t>
            </a:r>
            <a:r>
              <a:rPr lang="ko-KR" altLang="en-US" sz="2000" dirty="0" err="1" smtClean="0"/>
              <a:t>저혈량</a:t>
            </a:r>
            <a:r>
              <a:rPr lang="ko-KR" altLang="en-US" sz="2000" dirty="0" smtClean="0"/>
              <a:t> 성 쇼크 및 </a:t>
            </a:r>
            <a:r>
              <a:rPr lang="en-US" altLang="ko-KR" sz="2000" dirty="0" smtClean="0"/>
              <a:t>DIC </a:t>
            </a:r>
            <a:r>
              <a:rPr lang="ko-KR" altLang="en-US" sz="2000" dirty="0" smtClean="0"/>
              <a:t>로 사망 한 경우로 적절한 </a:t>
            </a:r>
            <a:r>
              <a:rPr lang="ko-KR" altLang="en-US" sz="2000" dirty="0" smtClean="0">
                <a:solidFill>
                  <a:srgbClr val="00B0F0"/>
                </a:solidFill>
              </a:rPr>
              <a:t>응급 처치의 지연 책임을 물어 </a:t>
            </a:r>
            <a:r>
              <a:rPr lang="en-US" altLang="ko-KR" sz="2000" dirty="0" smtClean="0">
                <a:solidFill>
                  <a:srgbClr val="00B0F0"/>
                </a:solidFill>
              </a:rPr>
              <a:t>70%</a:t>
            </a:r>
            <a:r>
              <a:rPr lang="ko-KR" altLang="en-US" sz="2000" dirty="0" smtClean="0">
                <a:solidFill>
                  <a:srgbClr val="00B0F0"/>
                </a:solidFill>
              </a:rPr>
              <a:t>의 과실을 인정 하여 </a:t>
            </a:r>
            <a:r>
              <a:rPr lang="en-US" altLang="ko-KR" sz="2000" dirty="0" smtClean="0">
                <a:solidFill>
                  <a:srgbClr val="00B0F0"/>
                </a:solidFill>
              </a:rPr>
              <a:t>9400</a:t>
            </a:r>
            <a:r>
              <a:rPr lang="ko-KR" altLang="en-US" sz="2000" dirty="0" smtClean="0">
                <a:solidFill>
                  <a:srgbClr val="00B0F0"/>
                </a:solidFill>
              </a:rPr>
              <a:t>만원 지급</a:t>
            </a:r>
            <a:r>
              <a:rPr lang="ko-KR" altLang="en-US" sz="2000" dirty="0" smtClean="0"/>
              <a:t> 판결 </a:t>
            </a:r>
            <a:r>
              <a:rPr lang="en-US" altLang="ko-KR" sz="2000" dirty="0" smtClean="0"/>
              <a:t>(</a:t>
            </a:r>
            <a:r>
              <a:rPr lang="ko-KR" altLang="en-US" sz="2000" dirty="0" smtClean="0"/>
              <a:t>수원 지방 법원 </a:t>
            </a:r>
            <a:r>
              <a:rPr lang="en-US" altLang="ko-KR" sz="2000" dirty="0" smtClean="0"/>
              <a:t>2000.12.28 </a:t>
            </a:r>
            <a:r>
              <a:rPr lang="ko-KR" altLang="en-US" sz="2000" dirty="0" smtClean="0"/>
              <a:t>선고 </a:t>
            </a:r>
            <a:r>
              <a:rPr lang="en-US" altLang="ko-KR" sz="2000" dirty="0" smtClean="0"/>
              <a:t>99</a:t>
            </a:r>
            <a:r>
              <a:rPr lang="ko-KR" altLang="en-US" sz="2000" dirty="0" smtClean="0"/>
              <a:t>가 합 </a:t>
            </a:r>
            <a:r>
              <a:rPr lang="en-US" altLang="ko-KR" sz="2000" dirty="0" smtClean="0"/>
              <a:t>25696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en-US" altLang="ko-KR" sz="2000" dirty="0" smtClean="0"/>
              <a:t>12. </a:t>
            </a:r>
            <a:r>
              <a:rPr lang="ko-KR" altLang="en-US" sz="2000" dirty="0" smtClean="0"/>
              <a:t>분만 후 유착 태반으로 인한 출혈이 발생 되어 발견된 잔류 태반을 자궁 근종으로 오인하여 적절한 처치 지연의 책임을 병원에게 물었다</a:t>
            </a:r>
            <a:r>
              <a:rPr lang="en-US" altLang="ko-KR" sz="2000" dirty="0" smtClean="0"/>
              <a:t>. (</a:t>
            </a:r>
            <a:r>
              <a:rPr lang="ko-KR" altLang="en-US" sz="2000" dirty="0" smtClean="0"/>
              <a:t>전주 지방 법원 </a:t>
            </a:r>
            <a:r>
              <a:rPr lang="en-US" altLang="ko-KR" sz="2000" dirty="0" smtClean="0"/>
              <a:t>2005.1.20 </a:t>
            </a:r>
            <a:r>
              <a:rPr lang="ko-KR" altLang="en-US" sz="2000" dirty="0" smtClean="0"/>
              <a:t>선고 </a:t>
            </a:r>
            <a:r>
              <a:rPr lang="en-US" altLang="ko-KR" sz="2000" dirty="0" smtClean="0"/>
              <a:t>2004</a:t>
            </a:r>
            <a:r>
              <a:rPr lang="ko-KR" altLang="en-US" sz="2000" dirty="0" smtClean="0"/>
              <a:t>나 </a:t>
            </a:r>
            <a:r>
              <a:rPr lang="en-US" altLang="ko-KR" sz="2000" dirty="0" smtClean="0"/>
              <a:t>2055 </a:t>
            </a:r>
            <a:r>
              <a:rPr lang="ko-KR" altLang="en-US" sz="2000" dirty="0" smtClean="0"/>
              <a:t>판결 </a:t>
            </a:r>
            <a:r>
              <a:rPr lang="en-US" altLang="ko-KR" sz="2000" dirty="0" smtClean="0"/>
              <a:t>)</a:t>
            </a:r>
            <a:r>
              <a:rPr lang="ko-KR" altLang="en-US" sz="2000" dirty="0" smtClean="0"/>
              <a:t> 유착 태반으로 자궁 적출 술을 한 경우라도 불가피한 경우로 최선을 다한 조치 라면 과실은 없다</a:t>
            </a:r>
            <a:r>
              <a:rPr lang="en-US" altLang="ko-KR" sz="2000" dirty="0" smtClean="0"/>
              <a:t>. (</a:t>
            </a:r>
            <a:r>
              <a:rPr lang="ko-KR" altLang="en-US" sz="2000" dirty="0" smtClean="0"/>
              <a:t>수원 지방 법원 안산지원 </a:t>
            </a:r>
            <a:r>
              <a:rPr lang="en-US" altLang="ko-KR" sz="2000" dirty="0" smtClean="0"/>
              <a:t>2005.7.22 </a:t>
            </a:r>
            <a:r>
              <a:rPr lang="ko-KR" altLang="en-US" sz="2000" dirty="0" smtClean="0"/>
              <a:t>선고 </a:t>
            </a:r>
            <a:r>
              <a:rPr lang="en-US" altLang="ko-KR" sz="2000" dirty="0" smtClean="0"/>
              <a:t>2004 </a:t>
            </a:r>
            <a:r>
              <a:rPr lang="ko-KR" altLang="en-US" sz="2000" dirty="0" smtClean="0"/>
              <a:t>가 합 </a:t>
            </a:r>
            <a:r>
              <a:rPr lang="en-US" altLang="ko-KR" sz="2000" dirty="0" smtClean="0"/>
              <a:t>91 </a:t>
            </a:r>
            <a:r>
              <a:rPr lang="ko-KR" altLang="en-US" sz="2000" dirty="0" smtClean="0"/>
              <a:t>판결 </a:t>
            </a:r>
            <a:r>
              <a:rPr lang="en-US" altLang="ko-KR" sz="2000" dirty="0" smtClean="0"/>
              <a:t>)  </a:t>
            </a:r>
          </a:p>
          <a:p>
            <a:pPr marL="0" indent="0" algn="just">
              <a:buNone/>
            </a:pPr>
            <a:r>
              <a:rPr lang="ko-KR" altLang="en-US" sz="2000" dirty="0" smtClean="0"/>
              <a:t>유착 태반 제왕절개술 도중 과다 출혈로 자궁 적출 술 후 산모사망 한 경우라도 최선의 진료를 행하였다면 과실 인정 안 함  </a:t>
            </a:r>
            <a:r>
              <a:rPr lang="en-US" altLang="ko-KR" sz="2000" dirty="0" smtClean="0"/>
              <a:t>(</a:t>
            </a:r>
            <a:r>
              <a:rPr lang="ko-KR" altLang="en-US" sz="2000" dirty="0" smtClean="0"/>
              <a:t>서울 지법동부지원 </a:t>
            </a:r>
            <a:r>
              <a:rPr lang="en-US" altLang="ko-KR" sz="2000" dirty="0" smtClean="0"/>
              <a:t>2001.5.11 </a:t>
            </a:r>
            <a:r>
              <a:rPr lang="ko-KR" altLang="en-US" sz="2000" dirty="0" smtClean="0"/>
              <a:t>선고 </a:t>
            </a:r>
            <a:r>
              <a:rPr lang="en-US" altLang="ko-KR" sz="2000" dirty="0" smtClean="0"/>
              <a:t>2000</a:t>
            </a:r>
            <a:r>
              <a:rPr lang="ko-KR" altLang="en-US" sz="2000" dirty="0" smtClean="0"/>
              <a:t>가 합 </a:t>
            </a:r>
            <a:r>
              <a:rPr lang="en-US" altLang="ko-KR" sz="2000" dirty="0" smtClean="0"/>
              <a:t>1905 </a:t>
            </a:r>
            <a:r>
              <a:rPr lang="ko-KR" altLang="en-US" sz="2000" dirty="0" smtClean="0"/>
              <a:t>판결 </a:t>
            </a:r>
            <a:r>
              <a:rPr lang="en-US" altLang="ko-KR" sz="2000" dirty="0" smtClean="0"/>
              <a:t>)</a:t>
            </a:r>
            <a:r>
              <a:rPr lang="ko-KR" altLang="en-US" sz="2000" dirty="0" smtClean="0"/>
              <a:t> </a:t>
            </a:r>
            <a:endParaRPr lang="en-US" altLang="ko-KR" sz="2000" dirty="0" smtClean="0"/>
          </a:p>
          <a:p>
            <a:pPr marL="0" indent="0" algn="just">
              <a:buNone/>
            </a:pPr>
            <a:endParaRPr lang="ko-KR" altLang="en-US" sz="2000" dirty="0"/>
          </a:p>
        </p:txBody>
      </p:sp>
    </p:spTree>
    <p:extLst>
      <p:ext uri="{BB962C8B-B14F-4D97-AF65-F5344CB8AC3E}">
        <p14:creationId xmlns:p14="http://schemas.microsoft.com/office/powerpoint/2010/main" val="41361666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smtClean="0"/>
              <a:t>흡입 분만 </a:t>
            </a:r>
            <a:endParaRPr lang="ko-KR" altLang="en-US" sz="2400" dirty="0"/>
          </a:p>
        </p:txBody>
      </p:sp>
      <p:sp>
        <p:nvSpPr>
          <p:cNvPr id="3" name="내용 개체 틀 2"/>
          <p:cNvSpPr>
            <a:spLocks noGrp="1"/>
          </p:cNvSpPr>
          <p:nvPr>
            <p:ph idx="1"/>
          </p:nvPr>
        </p:nvSpPr>
        <p:spPr>
          <a:xfrm>
            <a:off x="107504" y="1340768"/>
            <a:ext cx="8928992" cy="5400600"/>
          </a:xfrm>
        </p:spPr>
        <p:txBody>
          <a:bodyPr/>
          <a:lstStyle/>
          <a:p>
            <a:pPr marL="0" indent="0" algn="just">
              <a:buNone/>
            </a:pPr>
            <a:r>
              <a:rPr lang="en-US" altLang="ko-KR" sz="2000" dirty="0" smtClean="0"/>
              <a:t>1. </a:t>
            </a:r>
            <a:r>
              <a:rPr lang="ko-KR" altLang="en-US" sz="2000" dirty="0" smtClean="0"/>
              <a:t>흡입 분만 후 신생아 뇌 손상의 경우라도  최선을 다한 의료에는 과실을 묻지 않았다</a:t>
            </a:r>
            <a:r>
              <a:rPr lang="en-US" altLang="ko-KR" sz="2000" dirty="0" smtClean="0"/>
              <a:t>.(</a:t>
            </a:r>
            <a:r>
              <a:rPr lang="ko-KR" altLang="en-US" sz="2000" dirty="0" smtClean="0"/>
              <a:t>대법원 </a:t>
            </a:r>
            <a:r>
              <a:rPr lang="en-US" altLang="ko-KR" sz="2000" dirty="0" smtClean="0"/>
              <a:t>2011.7.14 </a:t>
            </a:r>
            <a:r>
              <a:rPr lang="ko-KR" altLang="en-US" sz="2000" dirty="0" smtClean="0"/>
              <a:t>선고 </a:t>
            </a:r>
            <a:r>
              <a:rPr lang="en-US" altLang="ko-KR" sz="2000" dirty="0" smtClean="0"/>
              <a:t>2009</a:t>
            </a:r>
            <a:r>
              <a:rPr lang="ko-KR" altLang="en-US" sz="2000" dirty="0" smtClean="0"/>
              <a:t>다 </a:t>
            </a:r>
            <a:r>
              <a:rPr lang="en-US" altLang="ko-KR" sz="2000" dirty="0" smtClean="0"/>
              <a:t>101916 </a:t>
            </a:r>
            <a:r>
              <a:rPr lang="ko-KR" altLang="en-US" sz="2000" dirty="0" smtClean="0"/>
              <a:t>판결 </a:t>
            </a:r>
            <a:r>
              <a:rPr lang="en-US" altLang="ko-KR" sz="2000" dirty="0" smtClean="0"/>
              <a:t>) </a:t>
            </a:r>
            <a:r>
              <a:rPr lang="ko-KR" altLang="en-US" sz="2000" dirty="0" smtClean="0"/>
              <a:t>흡입 분만의 결과  </a:t>
            </a:r>
            <a:r>
              <a:rPr lang="en-US" altLang="ko-KR" sz="2000" dirty="0" smtClean="0"/>
              <a:t>A/S RK 10-&gt;10 </a:t>
            </a:r>
            <a:r>
              <a:rPr lang="ko-KR" altLang="en-US" sz="2000" dirty="0" smtClean="0"/>
              <a:t>으로 출생했던 신생아가 전원 한 병원에서 </a:t>
            </a:r>
            <a:r>
              <a:rPr lang="en-US" altLang="ko-KR" sz="2000" dirty="0" smtClean="0"/>
              <a:t>12</a:t>
            </a:r>
            <a:r>
              <a:rPr lang="ko-KR" altLang="en-US" sz="2000" dirty="0" smtClean="0"/>
              <a:t>시간 만에 사망 한경우로 부검 소견이  신생아 경 막 하  </a:t>
            </a:r>
            <a:r>
              <a:rPr lang="ko-KR" altLang="en-US" sz="2000" dirty="0" err="1" smtClean="0"/>
              <a:t>골막하</a:t>
            </a:r>
            <a:r>
              <a:rPr lang="ko-KR" altLang="en-US" sz="2000" dirty="0" smtClean="0"/>
              <a:t> </a:t>
            </a:r>
            <a:r>
              <a:rPr lang="ko-KR" altLang="en-US" sz="2000" dirty="0" smtClean="0"/>
              <a:t>출혈 지주막하 출혈이 있었어도 그 양이 </a:t>
            </a:r>
            <a:r>
              <a:rPr lang="en-US" altLang="ko-KR" sz="2000" dirty="0" smtClean="0"/>
              <a:t>40CC</a:t>
            </a:r>
            <a:r>
              <a:rPr lang="ko-KR" altLang="en-US" sz="2000" dirty="0" smtClean="0"/>
              <a:t> </a:t>
            </a:r>
            <a:r>
              <a:rPr lang="ko-KR" altLang="en-US" sz="2000" dirty="0" smtClean="0"/>
              <a:t>로 </a:t>
            </a:r>
            <a:r>
              <a:rPr lang="ko-KR" altLang="en-US" sz="2000" dirty="0" smtClean="0">
                <a:solidFill>
                  <a:srgbClr val="00B0F0"/>
                </a:solidFill>
              </a:rPr>
              <a:t>분만 과실로 볼 수 없다</a:t>
            </a:r>
            <a:r>
              <a:rPr lang="en-US" altLang="ko-KR" sz="2000" dirty="0" smtClean="0"/>
              <a:t>.</a:t>
            </a:r>
            <a:r>
              <a:rPr lang="ko-KR" altLang="en-US" sz="2000" dirty="0" smtClean="0"/>
              <a:t> </a:t>
            </a:r>
            <a:r>
              <a:rPr lang="en-US" altLang="ko-KR" sz="2000" dirty="0" smtClean="0"/>
              <a:t>(</a:t>
            </a:r>
            <a:r>
              <a:rPr lang="ko-KR" altLang="en-US" sz="2000" dirty="0" smtClean="0"/>
              <a:t>대법원 </a:t>
            </a:r>
            <a:r>
              <a:rPr lang="en-US" altLang="ko-KR" sz="2000" dirty="0" smtClean="0"/>
              <a:t>2011.3.10 </a:t>
            </a:r>
            <a:r>
              <a:rPr lang="ko-KR" altLang="en-US" sz="2000" dirty="0" smtClean="0"/>
              <a:t>선고 </a:t>
            </a:r>
            <a:r>
              <a:rPr lang="en-US" altLang="ko-KR" sz="2000" dirty="0" smtClean="0"/>
              <a:t>2010 </a:t>
            </a:r>
            <a:r>
              <a:rPr lang="ko-KR" altLang="en-US" sz="2000" dirty="0" smtClean="0"/>
              <a:t>다 </a:t>
            </a:r>
            <a:r>
              <a:rPr lang="en-US" altLang="ko-KR" sz="2000" dirty="0" smtClean="0"/>
              <a:t>72410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ko-KR" altLang="en-US" sz="2000" dirty="0" smtClean="0"/>
              <a:t>흡입 분만 후 </a:t>
            </a:r>
            <a:r>
              <a:rPr lang="en-US" altLang="ko-KR" sz="2000" dirty="0" smtClean="0"/>
              <a:t>1</a:t>
            </a:r>
            <a:r>
              <a:rPr lang="ko-KR" altLang="en-US" sz="2000" dirty="0" smtClean="0"/>
              <a:t>분 치 </a:t>
            </a:r>
            <a:r>
              <a:rPr lang="ko-KR" altLang="en-US" sz="2000" dirty="0" err="1" smtClean="0"/>
              <a:t>아프가</a:t>
            </a:r>
            <a:r>
              <a:rPr lang="ko-KR" altLang="en-US" sz="2000" dirty="0" smtClean="0"/>
              <a:t> 점수 </a:t>
            </a:r>
            <a:r>
              <a:rPr lang="en-US" altLang="ko-KR" sz="2000" dirty="0" smtClean="0"/>
              <a:t>5</a:t>
            </a:r>
            <a:r>
              <a:rPr lang="ko-KR" altLang="en-US" sz="2000" dirty="0" smtClean="0"/>
              <a:t>점으로 기관 삽 관 등의 적절한 처치 시행 후 전원 하여  뇌 손상</a:t>
            </a:r>
            <a:r>
              <a:rPr lang="en-US" altLang="ko-KR" sz="2000" dirty="0" smtClean="0"/>
              <a:t>(</a:t>
            </a:r>
            <a:r>
              <a:rPr lang="ko-KR" altLang="en-US" sz="2000" dirty="0" smtClean="0"/>
              <a:t>저 산소 성 허 혈 성 뇌 병 증 </a:t>
            </a:r>
            <a:r>
              <a:rPr lang="en-US" altLang="ko-KR" sz="2000" dirty="0" smtClean="0"/>
              <a:t>)</a:t>
            </a:r>
            <a:r>
              <a:rPr lang="ko-KR" altLang="en-US" sz="2000" dirty="0" smtClean="0"/>
              <a:t>으로 인한 사지 마비 증상과 패혈증 및 기 흉이 발생 되어  향후 재활 치료 요한다고 하더라도 흡입 분만 당시 하강도가 </a:t>
            </a:r>
            <a:r>
              <a:rPr lang="en-US" altLang="ko-KR" sz="2000" dirty="0" smtClean="0"/>
              <a:t>+2 </a:t>
            </a:r>
            <a:r>
              <a:rPr lang="ko-KR" altLang="en-US" sz="2000" dirty="0" smtClean="0"/>
              <a:t>로 제왕절개술을 실시 하지 않은 </a:t>
            </a:r>
            <a:r>
              <a:rPr lang="ko-KR" altLang="en-US" sz="2000" dirty="0" smtClean="0">
                <a:solidFill>
                  <a:srgbClr val="00B0F0"/>
                </a:solidFill>
              </a:rPr>
              <a:t>과실을 인정 하지 않았다</a:t>
            </a:r>
            <a:r>
              <a:rPr lang="en-US" altLang="ko-KR" sz="2000" dirty="0" smtClean="0"/>
              <a:t>. </a:t>
            </a:r>
            <a:r>
              <a:rPr lang="ko-KR" altLang="en-US" sz="2000" dirty="0" smtClean="0"/>
              <a:t>늑골 골절만으로 과도한 푸싱이었다고 볼 수 없다</a:t>
            </a:r>
            <a:r>
              <a:rPr lang="en-US" altLang="ko-KR" sz="2000" dirty="0" smtClean="0"/>
              <a:t>. (</a:t>
            </a:r>
            <a:r>
              <a:rPr lang="ko-KR" altLang="en-US" sz="2000" dirty="0" smtClean="0"/>
              <a:t>대법원 </a:t>
            </a:r>
            <a:r>
              <a:rPr lang="en-US" altLang="ko-KR" sz="2000" dirty="0" smtClean="0"/>
              <a:t>2011.3.10 </a:t>
            </a:r>
            <a:r>
              <a:rPr lang="ko-KR" altLang="en-US" sz="2000" dirty="0" smtClean="0"/>
              <a:t>선고 </a:t>
            </a:r>
            <a:r>
              <a:rPr lang="en-US" altLang="ko-KR" sz="2000" dirty="0" smtClean="0"/>
              <a:t>2010</a:t>
            </a:r>
            <a:r>
              <a:rPr lang="ko-KR" altLang="en-US" sz="2000" dirty="0" smtClean="0"/>
              <a:t>다 </a:t>
            </a:r>
            <a:r>
              <a:rPr lang="en-US" altLang="ko-KR" sz="2000" dirty="0" smtClean="0"/>
              <a:t>72410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17946368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흡입 분만 </a:t>
            </a:r>
          </a:p>
        </p:txBody>
      </p:sp>
      <p:sp>
        <p:nvSpPr>
          <p:cNvPr id="3" name="내용 개체 틀 2"/>
          <p:cNvSpPr>
            <a:spLocks noGrp="1"/>
          </p:cNvSpPr>
          <p:nvPr>
            <p:ph idx="1"/>
          </p:nvPr>
        </p:nvSpPr>
        <p:spPr>
          <a:xfrm>
            <a:off x="107504" y="1340768"/>
            <a:ext cx="8928992" cy="5400600"/>
          </a:xfrm>
        </p:spPr>
        <p:txBody>
          <a:bodyPr/>
          <a:lstStyle/>
          <a:p>
            <a:pPr marL="0" indent="0" algn="just">
              <a:buNone/>
            </a:pPr>
            <a:r>
              <a:rPr lang="en-US" altLang="ko-KR" sz="2000" dirty="0" smtClean="0"/>
              <a:t>2. </a:t>
            </a:r>
            <a:r>
              <a:rPr lang="ko-KR" altLang="en-US" sz="2000" dirty="0" smtClean="0"/>
              <a:t>흡입 분만 후 신생아 가사 뇌 손상 식물인간에 이른 사례로 산류</a:t>
            </a:r>
            <a:r>
              <a:rPr lang="en-US" altLang="ko-KR" sz="2000" dirty="0" smtClean="0"/>
              <a:t>, </a:t>
            </a:r>
            <a:r>
              <a:rPr lang="ko-KR" altLang="en-US" sz="2000" dirty="0" smtClean="0"/>
              <a:t>두 혈종</a:t>
            </a:r>
            <a:r>
              <a:rPr lang="en-US" altLang="ko-KR" sz="2000" dirty="0" smtClean="0"/>
              <a:t>,</a:t>
            </a:r>
            <a:r>
              <a:rPr lang="ko-KR" altLang="en-US" sz="2000" dirty="0" smtClean="0"/>
              <a:t>  </a:t>
            </a:r>
            <a:r>
              <a:rPr lang="ko-KR" altLang="en-US" sz="2000" dirty="0" err="1" smtClean="0"/>
              <a:t>몰딩</a:t>
            </a:r>
            <a:r>
              <a:rPr lang="ko-KR" altLang="en-US" sz="2000" dirty="0" smtClean="0"/>
              <a:t> 만으로 무리한 흡입 분만이라고 볼 수 없고</a:t>
            </a:r>
            <a:r>
              <a:rPr lang="en-US" altLang="ko-KR" sz="2000" dirty="0" smtClean="0"/>
              <a:t>, </a:t>
            </a:r>
            <a:r>
              <a:rPr lang="ko-KR" altLang="en-US" sz="2000" dirty="0" smtClean="0"/>
              <a:t>제왕절개 수술 적응 증으로 기왕의 수술 및 태아 곤란 상태 </a:t>
            </a:r>
            <a:r>
              <a:rPr lang="en-US" altLang="ko-KR" sz="2000" dirty="0" smtClean="0"/>
              <a:t>,</a:t>
            </a:r>
            <a:r>
              <a:rPr lang="ko-KR" altLang="en-US" sz="2000" dirty="0" err="1" smtClean="0"/>
              <a:t>둔위</a:t>
            </a:r>
            <a:r>
              <a:rPr lang="en-US" altLang="ko-KR" sz="2000" dirty="0" smtClean="0"/>
              <a:t>,</a:t>
            </a:r>
            <a:r>
              <a:rPr lang="ko-KR" altLang="en-US" sz="2000" dirty="0" smtClean="0"/>
              <a:t> 난산으로 인한 분만의 실패의 적응 증이 아니어서 과실을 인정 하지 않았으나 분만 후 응급 조치상 구강 대 구강 법으로 호전 없이 청색 증이 지속된 후 </a:t>
            </a:r>
            <a:r>
              <a:rPr lang="en-US" altLang="ko-KR" sz="2000" dirty="0" smtClean="0"/>
              <a:t>15</a:t>
            </a:r>
            <a:r>
              <a:rPr lang="ko-KR" altLang="en-US" sz="2000" dirty="0" smtClean="0"/>
              <a:t>분 후에 기관 </a:t>
            </a:r>
            <a:r>
              <a:rPr lang="ko-KR" altLang="en-US" sz="2000" dirty="0" err="1" smtClean="0"/>
              <a:t>삽관을</a:t>
            </a:r>
            <a:r>
              <a:rPr lang="ko-KR" altLang="en-US" sz="2000" dirty="0" smtClean="0"/>
              <a:t> 한 과실을 인정하여 </a:t>
            </a:r>
            <a:r>
              <a:rPr lang="en-US" altLang="ko-KR" sz="2000" dirty="0" smtClean="0">
                <a:solidFill>
                  <a:srgbClr val="00B0F0"/>
                </a:solidFill>
              </a:rPr>
              <a:t>70% </a:t>
            </a:r>
            <a:r>
              <a:rPr lang="ko-KR" altLang="en-US" sz="2000" dirty="0" smtClean="0">
                <a:solidFill>
                  <a:srgbClr val="00B0F0"/>
                </a:solidFill>
              </a:rPr>
              <a:t>과실을 인정하여 </a:t>
            </a:r>
            <a:r>
              <a:rPr lang="en-US" altLang="ko-KR" sz="2000" dirty="0" smtClean="0">
                <a:solidFill>
                  <a:srgbClr val="00B0F0"/>
                </a:solidFill>
              </a:rPr>
              <a:t>2</a:t>
            </a:r>
            <a:r>
              <a:rPr lang="ko-KR" altLang="en-US" sz="2000" dirty="0" smtClean="0">
                <a:solidFill>
                  <a:srgbClr val="00B0F0"/>
                </a:solidFill>
              </a:rPr>
              <a:t>억 </a:t>
            </a:r>
            <a:r>
              <a:rPr lang="en-US" altLang="ko-KR" sz="2000" dirty="0" smtClean="0">
                <a:solidFill>
                  <a:srgbClr val="00B0F0"/>
                </a:solidFill>
              </a:rPr>
              <a:t>5</a:t>
            </a:r>
            <a:r>
              <a:rPr lang="ko-KR" altLang="en-US" sz="2000" dirty="0" smtClean="0">
                <a:solidFill>
                  <a:srgbClr val="00B0F0"/>
                </a:solidFill>
              </a:rPr>
              <a:t>천 만원 지급 </a:t>
            </a:r>
            <a:r>
              <a:rPr lang="ko-KR" altLang="en-US" sz="2000" dirty="0" smtClean="0"/>
              <a:t>하라 판결 </a:t>
            </a:r>
            <a:r>
              <a:rPr lang="en-US" altLang="ko-KR" sz="2000" dirty="0" smtClean="0"/>
              <a:t>(</a:t>
            </a:r>
            <a:r>
              <a:rPr lang="ko-KR" altLang="en-US" sz="2000" dirty="0" smtClean="0"/>
              <a:t>서울 고등 법원 </a:t>
            </a:r>
            <a:r>
              <a:rPr lang="en-US" altLang="ko-KR" sz="2000" dirty="0" smtClean="0"/>
              <a:t>2007 8.21 </a:t>
            </a:r>
            <a:r>
              <a:rPr lang="ko-KR" altLang="en-US" sz="2000" dirty="0" smtClean="0"/>
              <a:t>선고 </a:t>
            </a:r>
            <a:r>
              <a:rPr lang="en-US" altLang="ko-KR" sz="2000" dirty="0" smtClean="0"/>
              <a:t>2006</a:t>
            </a:r>
            <a:r>
              <a:rPr lang="ko-KR" altLang="en-US" sz="2000" dirty="0" smtClean="0"/>
              <a:t>나 </a:t>
            </a:r>
            <a:r>
              <a:rPr lang="en-US" altLang="ko-KR" sz="2000" dirty="0" smtClean="0"/>
              <a:t>10709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en-US" altLang="ko-KR" sz="2000" dirty="0" smtClean="0"/>
              <a:t>3. </a:t>
            </a:r>
            <a:r>
              <a:rPr lang="ko-KR" altLang="en-US" sz="2000" dirty="0" smtClean="0"/>
              <a:t>흡입 분만으로 뇌성 마비 또 다른 사례에서는 자궁 경부 완전 개대 후 한차례 심 박동이 감소되었으나 바로 회복 되었</a:t>
            </a:r>
            <a:r>
              <a:rPr lang="ko-KR" altLang="en-US" sz="2000" dirty="0"/>
              <a:t>고</a:t>
            </a:r>
            <a:r>
              <a:rPr lang="ko-KR" altLang="en-US" sz="2000" dirty="0" smtClean="0"/>
              <a:t> 하강도가 </a:t>
            </a:r>
            <a:r>
              <a:rPr lang="en-US" altLang="ko-KR" sz="2000" dirty="0" smtClean="0"/>
              <a:t>+2 </a:t>
            </a:r>
            <a:r>
              <a:rPr lang="ko-KR" altLang="en-US" sz="2000" dirty="0" smtClean="0"/>
              <a:t>태아 머리 </a:t>
            </a:r>
            <a:r>
              <a:rPr lang="en-US" altLang="ko-KR" sz="2000" dirty="0" smtClean="0"/>
              <a:t>4cm </a:t>
            </a:r>
            <a:r>
              <a:rPr lang="ko-KR" altLang="en-US" sz="2000" dirty="0" smtClean="0"/>
              <a:t>에서</a:t>
            </a:r>
            <a:r>
              <a:rPr lang="en-US" altLang="ko-KR" sz="2000" dirty="0" smtClean="0"/>
              <a:t> </a:t>
            </a:r>
            <a:r>
              <a:rPr lang="ko-KR" altLang="en-US" sz="2000" dirty="0" smtClean="0"/>
              <a:t>흡입 분만으로 출산하였다</a:t>
            </a:r>
            <a:r>
              <a:rPr lang="en-US" altLang="ko-KR" sz="2000" dirty="0" smtClean="0"/>
              <a:t>. A/S : 5-&gt;7 </a:t>
            </a:r>
            <a:r>
              <a:rPr lang="ko-KR" altLang="en-US" sz="2000" dirty="0" smtClean="0"/>
              <a:t>이후 전원 하여 치료 도중 활처럼 경직되는 증상으로 저 산소 성 허 혈 성 뇌 병 변 증 진단으로 뇌 병 변 장애 </a:t>
            </a:r>
            <a:r>
              <a:rPr lang="en-US" altLang="ko-KR" sz="2000" dirty="0" smtClean="0"/>
              <a:t>1</a:t>
            </a:r>
            <a:r>
              <a:rPr lang="ko-KR" altLang="en-US" sz="2000" dirty="0" smtClean="0"/>
              <a:t>급 판정 으로 아 두 골반 불균형으로 난산 되기에는 입원 당시 하강도가 </a:t>
            </a:r>
            <a:r>
              <a:rPr lang="en-US" altLang="ko-KR" sz="2000" dirty="0" smtClean="0"/>
              <a:t>0 </a:t>
            </a:r>
            <a:r>
              <a:rPr lang="ko-KR" altLang="en-US" sz="2000" dirty="0" smtClean="0"/>
              <a:t>로  자궁 경부 개대 시 </a:t>
            </a:r>
            <a:r>
              <a:rPr lang="en-US" altLang="ko-KR" sz="2000" dirty="0" smtClean="0"/>
              <a:t>+2 </a:t>
            </a:r>
            <a:r>
              <a:rPr lang="ko-KR" altLang="en-US" sz="2000" dirty="0" smtClean="0"/>
              <a:t> 에서 </a:t>
            </a:r>
            <a:r>
              <a:rPr lang="en-US" altLang="ko-KR" sz="2000" dirty="0" smtClean="0"/>
              <a:t>1</a:t>
            </a:r>
            <a:r>
              <a:rPr lang="ko-KR" altLang="en-US" sz="2000" dirty="0" smtClean="0"/>
              <a:t>시간 </a:t>
            </a:r>
            <a:r>
              <a:rPr lang="en-US" altLang="ko-KR" sz="2000" dirty="0" smtClean="0"/>
              <a:t>40</a:t>
            </a:r>
            <a:r>
              <a:rPr lang="ko-KR" altLang="en-US" sz="2000" dirty="0" smtClean="0"/>
              <a:t>분 경과하여 흡입 분만 한 것으로 </a:t>
            </a:r>
            <a:r>
              <a:rPr lang="ko-KR" altLang="en-US" sz="2000" dirty="0">
                <a:solidFill>
                  <a:srgbClr val="00B0F0"/>
                </a:solidFill>
              </a:rPr>
              <a:t>과</a:t>
            </a:r>
            <a:r>
              <a:rPr lang="ko-KR" altLang="en-US" sz="2000" dirty="0" smtClean="0">
                <a:solidFill>
                  <a:srgbClr val="00B0F0"/>
                </a:solidFill>
              </a:rPr>
              <a:t>실 없다고 판결 </a:t>
            </a:r>
            <a:r>
              <a:rPr lang="en-US" altLang="ko-KR" sz="2000" dirty="0" smtClean="0"/>
              <a:t>(</a:t>
            </a:r>
            <a:r>
              <a:rPr lang="ko-KR" altLang="en-US" sz="2000" dirty="0" smtClean="0"/>
              <a:t>서울 고법 </a:t>
            </a:r>
            <a:r>
              <a:rPr lang="en-US" altLang="ko-KR" sz="2000" dirty="0" smtClean="0"/>
              <a:t>2007.4.17 </a:t>
            </a:r>
            <a:r>
              <a:rPr lang="ko-KR" altLang="en-US" sz="2000" dirty="0" smtClean="0"/>
              <a:t>선고 </a:t>
            </a:r>
            <a:r>
              <a:rPr lang="en-US" altLang="ko-KR" sz="2000" dirty="0" smtClean="0"/>
              <a:t>2005</a:t>
            </a:r>
            <a:r>
              <a:rPr lang="ko-KR" altLang="en-US" sz="2000" dirty="0" smtClean="0"/>
              <a:t>나 </a:t>
            </a:r>
            <a:r>
              <a:rPr lang="en-US" altLang="ko-KR" sz="2000" dirty="0" smtClean="0"/>
              <a:t>5840 </a:t>
            </a:r>
            <a:r>
              <a:rPr lang="ko-KR" altLang="en-US" sz="2000" dirty="0" smtClean="0"/>
              <a:t>판결 </a:t>
            </a:r>
            <a:r>
              <a:rPr lang="en-US" altLang="ko-KR" sz="2000" dirty="0" smtClean="0"/>
              <a:t>)</a:t>
            </a:r>
            <a:endParaRPr lang="ko-KR" altLang="en-US" sz="2000" dirty="0"/>
          </a:p>
        </p:txBody>
      </p:sp>
    </p:spTree>
    <p:extLst>
      <p:ext uri="{BB962C8B-B14F-4D97-AF65-F5344CB8AC3E}">
        <p14:creationId xmlns:p14="http://schemas.microsoft.com/office/powerpoint/2010/main" val="537226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400" dirty="0"/>
              <a:t>흡입 분만 </a:t>
            </a:r>
          </a:p>
        </p:txBody>
      </p:sp>
      <p:sp>
        <p:nvSpPr>
          <p:cNvPr id="3" name="내용 개체 틀 2"/>
          <p:cNvSpPr>
            <a:spLocks noGrp="1"/>
          </p:cNvSpPr>
          <p:nvPr>
            <p:ph idx="1"/>
          </p:nvPr>
        </p:nvSpPr>
        <p:spPr>
          <a:xfrm>
            <a:off x="0" y="1412776"/>
            <a:ext cx="8928992" cy="5445224"/>
          </a:xfrm>
        </p:spPr>
        <p:txBody>
          <a:bodyPr/>
          <a:lstStyle/>
          <a:p>
            <a:pPr marL="0" indent="0" algn="just">
              <a:buNone/>
            </a:pPr>
            <a:r>
              <a:rPr lang="en-US" altLang="ko-KR" sz="2000" dirty="0" smtClean="0"/>
              <a:t>4. </a:t>
            </a:r>
            <a:r>
              <a:rPr lang="ko-KR" altLang="en-US" sz="2000" dirty="0" smtClean="0"/>
              <a:t>임신 </a:t>
            </a:r>
            <a:r>
              <a:rPr lang="en-US" altLang="ko-KR" sz="2000" dirty="0" smtClean="0"/>
              <a:t>39</a:t>
            </a:r>
            <a:r>
              <a:rPr lang="ko-KR" altLang="en-US" sz="2000" dirty="0" smtClean="0"/>
              <a:t>주 </a:t>
            </a:r>
            <a:r>
              <a:rPr lang="en-US" altLang="ko-KR" sz="2000" dirty="0" smtClean="0"/>
              <a:t>6</a:t>
            </a:r>
            <a:r>
              <a:rPr lang="ko-KR" altLang="en-US" sz="2000" dirty="0" smtClean="0"/>
              <a:t>일 분만을 진행 하던 도중 자궁 경부 완전 개대 후 자궁 하강도가 </a:t>
            </a:r>
            <a:r>
              <a:rPr lang="en-US" altLang="ko-KR" sz="2000" dirty="0" smtClean="0"/>
              <a:t>0 </a:t>
            </a:r>
            <a:r>
              <a:rPr lang="ko-KR" altLang="en-US" sz="2000" dirty="0" smtClean="0"/>
              <a:t>에서 더 이상 진행 되지 않아 </a:t>
            </a:r>
            <a:r>
              <a:rPr lang="en-US" altLang="ko-KR" sz="2000" dirty="0" smtClean="0"/>
              <a:t>2</a:t>
            </a:r>
            <a:r>
              <a:rPr lang="ko-KR" altLang="en-US" sz="2000" dirty="0" smtClean="0"/>
              <a:t>차례 흡입 분만 시도 후 실패하여 제왕 절개 수술에 의한 분만을 하였으나 태아가 사망 한상태로 출산함  그러나 흡입 분만 전 의료진이 제왕 절개 수술을 권유 하였으나 산모가 거절 하여 부득이 흡입 분만을 시도 한 점과 이후 응급 제왕 절개수술 과정에서 </a:t>
            </a:r>
            <a:r>
              <a:rPr lang="ko-KR" altLang="en-US" sz="2000" dirty="0" smtClean="0">
                <a:solidFill>
                  <a:srgbClr val="00B0F0"/>
                </a:solidFill>
              </a:rPr>
              <a:t>의료진의 과실을 인정 할 수 없다고 판결</a:t>
            </a:r>
            <a:r>
              <a:rPr lang="ko-KR" altLang="en-US" sz="2000" dirty="0" smtClean="0"/>
              <a:t> </a:t>
            </a:r>
            <a:r>
              <a:rPr lang="en-US" altLang="ko-KR" sz="2000" dirty="0" smtClean="0"/>
              <a:t>(</a:t>
            </a:r>
            <a:r>
              <a:rPr lang="ko-KR" altLang="en-US" sz="2000" dirty="0" smtClean="0"/>
              <a:t>서울 남부 지원 </a:t>
            </a:r>
            <a:r>
              <a:rPr lang="en-US" altLang="ko-KR" sz="2000" dirty="0" smtClean="0"/>
              <a:t>2014.5.20 </a:t>
            </a:r>
            <a:r>
              <a:rPr lang="ko-KR" altLang="en-US" sz="2000" dirty="0" smtClean="0"/>
              <a:t>선고 </a:t>
            </a:r>
            <a:r>
              <a:rPr lang="en-US" altLang="ko-KR" sz="2000" dirty="0" smtClean="0"/>
              <a:t>2013.</a:t>
            </a:r>
            <a:r>
              <a:rPr lang="ko-KR" altLang="en-US" sz="2000" dirty="0" smtClean="0"/>
              <a:t>가 합 </a:t>
            </a:r>
            <a:r>
              <a:rPr lang="en-US" altLang="ko-KR" sz="2000" dirty="0" smtClean="0"/>
              <a:t>101563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en-US" altLang="ko-KR" sz="2000" dirty="0" smtClean="0"/>
              <a:t>5. </a:t>
            </a:r>
            <a:r>
              <a:rPr lang="ko-KR" altLang="en-US" sz="2000" dirty="0" smtClean="0"/>
              <a:t>초산으로 분만 과정에 이상 없이 흡입 분만으로 </a:t>
            </a:r>
            <a:r>
              <a:rPr lang="en-US" altLang="ko-KR" sz="2000" dirty="0" smtClean="0"/>
              <a:t>3.1 kg </a:t>
            </a:r>
            <a:r>
              <a:rPr lang="ko-KR" altLang="en-US" sz="2000" dirty="0" smtClean="0"/>
              <a:t>로 </a:t>
            </a:r>
            <a:r>
              <a:rPr lang="en-US" altLang="ko-KR" sz="2000" dirty="0" smtClean="0"/>
              <a:t>A/S 10-&gt;10</a:t>
            </a:r>
            <a:r>
              <a:rPr lang="ko-KR" altLang="en-US" sz="2000" dirty="0" smtClean="0"/>
              <a:t>출산 하였으나</a:t>
            </a:r>
            <a:r>
              <a:rPr lang="en-US" altLang="ko-KR" sz="2000" dirty="0" smtClean="0"/>
              <a:t> 6</a:t>
            </a:r>
            <a:r>
              <a:rPr lang="ko-KR" altLang="en-US" sz="2000" dirty="0" smtClean="0"/>
              <a:t>시간 후 신생아가 쳐지기 시작하여 전원 후 </a:t>
            </a:r>
            <a:r>
              <a:rPr lang="en-US" altLang="ko-KR" sz="2000" dirty="0" smtClean="0"/>
              <a:t>6</a:t>
            </a:r>
            <a:r>
              <a:rPr lang="ko-KR" altLang="en-US" sz="2000" dirty="0" smtClean="0"/>
              <a:t>시간 만에 사망 부검상 경 막 하 출혈 두 개 강 내 출혈 뇌 부종 확인 됨 분만 경과상 과실 없고  </a:t>
            </a:r>
            <a:r>
              <a:rPr lang="ko-KR" altLang="en-US" sz="2000" dirty="0" smtClean="0">
                <a:solidFill>
                  <a:srgbClr val="00B0F0"/>
                </a:solidFill>
              </a:rPr>
              <a:t>흡입 분만의 적응 증이었고  전원의무위반도 부인되었다</a:t>
            </a:r>
            <a:r>
              <a:rPr lang="en-US" altLang="ko-KR" sz="2000" dirty="0" smtClean="0"/>
              <a:t>. ( </a:t>
            </a:r>
            <a:r>
              <a:rPr lang="ko-KR" altLang="en-US" sz="2000" dirty="0" smtClean="0"/>
              <a:t>서울 남부 지원 </a:t>
            </a:r>
            <a:r>
              <a:rPr lang="en-US" altLang="ko-KR" sz="2000" dirty="0" smtClean="0"/>
              <a:t>2008.10.2 </a:t>
            </a:r>
            <a:r>
              <a:rPr lang="ko-KR" altLang="en-US" sz="2000" dirty="0" smtClean="0"/>
              <a:t>선고 </a:t>
            </a:r>
            <a:r>
              <a:rPr lang="en-US" altLang="ko-KR" sz="2000" dirty="0" smtClean="0"/>
              <a:t>2007 </a:t>
            </a:r>
            <a:r>
              <a:rPr lang="ko-KR" altLang="en-US" sz="2000" dirty="0" smtClean="0"/>
              <a:t>가 합 </a:t>
            </a:r>
            <a:r>
              <a:rPr lang="en-US" altLang="ko-KR" sz="2000" dirty="0" smtClean="0"/>
              <a:t>14781 </a:t>
            </a:r>
            <a:r>
              <a:rPr lang="ko-KR" altLang="en-US" sz="2000" dirty="0" smtClean="0"/>
              <a:t>판결 </a:t>
            </a:r>
            <a:r>
              <a:rPr lang="en-US" altLang="ko-KR" sz="2000" dirty="0" smtClean="0"/>
              <a:t>)</a:t>
            </a:r>
            <a:endParaRPr lang="ko-KR" altLang="en-US" sz="2000" dirty="0"/>
          </a:p>
        </p:txBody>
      </p:sp>
    </p:spTree>
    <p:extLst>
      <p:ext uri="{BB962C8B-B14F-4D97-AF65-F5344CB8AC3E}">
        <p14:creationId xmlns:p14="http://schemas.microsoft.com/office/powerpoint/2010/main" val="5376498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a:t>흡입 분만 </a:t>
            </a:r>
          </a:p>
        </p:txBody>
      </p:sp>
      <p:sp>
        <p:nvSpPr>
          <p:cNvPr id="3" name="내용 개체 틀 2"/>
          <p:cNvSpPr>
            <a:spLocks noGrp="1"/>
          </p:cNvSpPr>
          <p:nvPr>
            <p:ph idx="1"/>
          </p:nvPr>
        </p:nvSpPr>
        <p:spPr>
          <a:xfrm>
            <a:off x="107504" y="1241376"/>
            <a:ext cx="8928992" cy="5616624"/>
          </a:xfrm>
        </p:spPr>
        <p:txBody>
          <a:bodyPr/>
          <a:lstStyle/>
          <a:p>
            <a:pPr marL="0" indent="0" algn="just">
              <a:buNone/>
            </a:pPr>
            <a:r>
              <a:rPr lang="en-US" altLang="ko-KR" sz="2000" dirty="0" smtClean="0"/>
              <a:t>6. </a:t>
            </a:r>
            <a:r>
              <a:rPr lang="ko-KR" altLang="en-US" sz="2000" dirty="0" smtClean="0"/>
              <a:t>기왕의 제왕 절개분만을 하였던 산모가 수술을 위해 내 원 하였으나 질식분만을 권유 하여 진행이 되지 않아 </a:t>
            </a:r>
            <a:r>
              <a:rPr lang="en-US" altLang="ko-KR" sz="2000" dirty="0"/>
              <a:t>5</a:t>
            </a:r>
            <a:r>
              <a:rPr lang="ko-KR" altLang="en-US" sz="2000" dirty="0" smtClean="0"/>
              <a:t>회의 흡입 분만시도 실패 후 제왕 절개 수술 시행하였으나  뇌출혈  뇌 손상 </a:t>
            </a:r>
            <a:r>
              <a:rPr lang="en-US" altLang="ko-KR" sz="2000" dirty="0" smtClean="0"/>
              <a:t>, </a:t>
            </a:r>
            <a:r>
              <a:rPr lang="ko-KR" altLang="en-US" sz="2000" dirty="0" smtClean="0"/>
              <a:t>신생아 폐동맥 고혈압  사망 한 사례로 분만 방법 선택의 과실은 태아 하강도가 </a:t>
            </a:r>
            <a:r>
              <a:rPr lang="en-US" altLang="ko-KR" sz="2000" dirty="0" smtClean="0"/>
              <a:t>-2 </a:t>
            </a:r>
            <a:r>
              <a:rPr lang="ko-KR" altLang="en-US" sz="2000" dirty="0" smtClean="0"/>
              <a:t>에서 더 이상 진전이 없었는데도 흡입 분만을 시도한 점 과 통상 </a:t>
            </a:r>
            <a:r>
              <a:rPr lang="en-US" altLang="ko-KR" sz="2000" dirty="0" smtClean="0"/>
              <a:t>2</a:t>
            </a:r>
            <a:r>
              <a:rPr lang="ko-KR" altLang="en-US" sz="2000" dirty="0" smtClean="0"/>
              <a:t>회 흡입 분만 실패 시 제왕 절개 수술을 했어야 함에도 </a:t>
            </a:r>
            <a:r>
              <a:rPr lang="en-US" altLang="ko-KR" sz="2000" dirty="0" smtClean="0"/>
              <a:t>5</a:t>
            </a:r>
            <a:r>
              <a:rPr lang="ko-KR" altLang="en-US" sz="2000" dirty="0" smtClean="0"/>
              <a:t>회 시도한 과실을 인정 및 </a:t>
            </a:r>
            <a:r>
              <a:rPr lang="en-US" altLang="ko-KR" sz="2000" dirty="0" smtClean="0"/>
              <a:t>4.3 kg </a:t>
            </a:r>
            <a:r>
              <a:rPr lang="ko-KR" altLang="en-US" sz="2000" dirty="0" smtClean="0"/>
              <a:t>거대 아인데 사전에</a:t>
            </a:r>
            <a:r>
              <a:rPr lang="en-US" altLang="ko-KR" sz="2000" dirty="0" smtClean="0"/>
              <a:t> </a:t>
            </a:r>
            <a:r>
              <a:rPr lang="ko-KR" altLang="en-US" sz="2000" dirty="0" smtClean="0"/>
              <a:t>초음파 진단으로 인지 하지 못한 점 등으로  </a:t>
            </a:r>
            <a:r>
              <a:rPr lang="en-US" altLang="ko-KR" sz="2000" dirty="0" smtClean="0">
                <a:solidFill>
                  <a:srgbClr val="00B0F0"/>
                </a:solidFill>
              </a:rPr>
              <a:t>50%</a:t>
            </a:r>
            <a:r>
              <a:rPr lang="ko-KR" altLang="en-US" sz="2000" dirty="0" smtClean="0">
                <a:solidFill>
                  <a:srgbClr val="00B0F0"/>
                </a:solidFill>
              </a:rPr>
              <a:t>과실 인정 하여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4 </a:t>
            </a:r>
            <a:r>
              <a:rPr lang="ko-KR" altLang="en-US" sz="2000" dirty="0" smtClean="0">
                <a:solidFill>
                  <a:srgbClr val="00B0F0"/>
                </a:solidFill>
              </a:rPr>
              <a:t>천만 원 지급 판결</a:t>
            </a:r>
            <a:r>
              <a:rPr lang="ko-KR" altLang="en-US" sz="2000" dirty="0" smtClean="0"/>
              <a:t> </a:t>
            </a:r>
            <a:r>
              <a:rPr lang="en-US" altLang="ko-KR" sz="2000" dirty="0" smtClean="0"/>
              <a:t>(</a:t>
            </a:r>
            <a:r>
              <a:rPr lang="ko-KR" altLang="en-US" sz="2000" dirty="0" smtClean="0"/>
              <a:t>춘천 지방 법원 강릉 지원 </a:t>
            </a:r>
            <a:r>
              <a:rPr lang="en-US" altLang="ko-KR" sz="2000" dirty="0" smtClean="0"/>
              <a:t>2014..12 </a:t>
            </a:r>
            <a:r>
              <a:rPr lang="ko-KR" altLang="en-US" sz="2000" dirty="0" smtClean="0"/>
              <a:t>선고 </a:t>
            </a:r>
            <a:r>
              <a:rPr lang="en-US" altLang="ko-KR" sz="2000" dirty="0" smtClean="0"/>
              <a:t>2011</a:t>
            </a:r>
            <a:r>
              <a:rPr lang="ko-KR" altLang="en-US" sz="2000" dirty="0" smtClean="0"/>
              <a:t>가 합 </a:t>
            </a:r>
            <a:r>
              <a:rPr lang="en-US" altLang="ko-KR" sz="2000" dirty="0" smtClean="0"/>
              <a:t>1654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en-US" altLang="ko-KR" sz="2000" dirty="0" smtClean="0"/>
              <a:t>7. </a:t>
            </a:r>
            <a:r>
              <a:rPr lang="ko-KR" altLang="en-US" sz="2000" dirty="0" smtClean="0"/>
              <a:t>흡입 분만 후 신행아 패혈증으로 사망 한 사례로 급속 분만경과로 진행 중인 산모에게 흡입 분만의 적응이 아닌 상태에서 흡입 분만 과 관련된 진료 기록 미 기록 과실 인정하였고</a:t>
            </a:r>
            <a:r>
              <a:rPr lang="en-US" altLang="ko-KR" sz="2000" dirty="0" smtClean="0"/>
              <a:t>,</a:t>
            </a:r>
            <a:r>
              <a:rPr lang="ko-KR" altLang="en-US" sz="2000" dirty="0" smtClean="0"/>
              <a:t> 이후 질 벽 하부  자궁 경부 아래 산도 열상 으로 산모 출혈 원인이 이완 성 자궁 출혈로 볼 수 없고 자궁 적출 한 경우로 </a:t>
            </a:r>
            <a:r>
              <a:rPr lang="en-US" altLang="ko-KR" sz="2000" dirty="0" smtClean="0">
                <a:solidFill>
                  <a:srgbClr val="00B0F0"/>
                </a:solidFill>
              </a:rPr>
              <a:t>30%</a:t>
            </a:r>
            <a:r>
              <a:rPr lang="ko-KR" altLang="en-US" sz="2000" dirty="0" smtClean="0">
                <a:solidFill>
                  <a:srgbClr val="00B0F0"/>
                </a:solidFill>
              </a:rPr>
              <a:t>과실 인정 </a:t>
            </a:r>
            <a:r>
              <a:rPr lang="en-US" altLang="ko-KR" sz="2000" dirty="0" smtClean="0">
                <a:solidFill>
                  <a:srgbClr val="00B0F0"/>
                </a:solidFill>
              </a:rPr>
              <a:t>9</a:t>
            </a:r>
            <a:r>
              <a:rPr lang="ko-KR" altLang="en-US" sz="2000" dirty="0" smtClean="0">
                <a:solidFill>
                  <a:srgbClr val="00B0F0"/>
                </a:solidFill>
              </a:rPr>
              <a:t>천 </a:t>
            </a:r>
            <a:r>
              <a:rPr lang="en-US" altLang="ko-KR" sz="2000" dirty="0" smtClean="0">
                <a:solidFill>
                  <a:srgbClr val="00B0F0"/>
                </a:solidFill>
              </a:rPr>
              <a:t>600</a:t>
            </a:r>
            <a:r>
              <a:rPr lang="ko-KR" altLang="en-US" sz="2000" dirty="0" smtClean="0">
                <a:solidFill>
                  <a:srgbClr val="00B0F0"/>
                </a:solidFill>
              </a:rPr>
              <a:t>만원 지급 판결 </a:t>
            </a:r>
            <a:r>
              <a:rPr lang="en-US" altLang="ko-KR" sz="2000" dirty="0" smtClean="0"/>
              <a:t>(</a:t>
            </a:r>
            <a:r>
              <a:rPr lang="ko-KR" altLang="en-US" sz="2000" dirty="0" smtClean="0"/>
              <a:t>대구 지법 </a:t>
            </a:r>
            <a:r>
              <a:rPr lang="en-US" altLang="ko-KR" sz="2000" dirty="0" smtClean="0"/>
              <a:t>2010.2.16 </a:t>
            </a:r>
            <a:r>
              <a:rPr lang="ko-KR" altLang="en-US" sz="2000" dirty="0" smtClean="0"/>
              <a:t>선고 </a:t>
            </a:r>
            <a:r>
              <a:rPr lang="en-US" altLang="ko-KR" sz="2000" dirty="0" smtClean="0"/>
              <a:t>2008 </a:t>
            </a:r>
            <a:r>
              <a:rPr lang="ko-KR" altLang="en-US" sz="2000" dirty="0" smtClean="0"/>
              <a:t>가 합 </a:t>
            </a:r>
            <a:r>
              <a:rPr lang="en-US" altLang="ko-KR" sz="2000" dirty="0" smtClean="0"/>
              <a:t>6735 </a:t>
            </a:r>
            <a:r>
              <a:rPr lang="ko-KR" altLang="en-US" sz="2000" dirty="0" smtClean="0"/>
              <a:t>판결 </a:t>
            </a:r>
            <a:r>
              <a:rPr lang="en-US" altLang="ko-KR" sz="2000" dirty="0" smtClean="0"/>
              <a:t>)</a:t>
            </a:r>
          </a:p>
          <a:p>
            <a:pPr marL="0" indent="0" algn="just">
              <a:buNone/>
            </a:pPr>
            <a:r>
              <a:rPr lang="ko-KR" altLang="en-US" sz="2000" dirty="0" smtClean="0"/>
              <a:t>  </a:t>
            </a:r>
            <a:endParaRPr lang="en-US" altLang="ko-KR" sz="2000" dirty="0" smtClean="0"/>
          </a:p>
        </p:txBody>
      </p:sp>
    </p:spTree>
    <p:extLst>
      <p:ext uri="{BB962C8B-B14F-4D97-AF65-F5344CB8AC3E}">
        <p14:creationId xmlns:p14="http://schemas.microsoft.com/office/powerpoint/2010/main" val="23890245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t>흡입 분만 </a:t>
            </a:r>
            <a:endParaRPr lang="ko-KR" altLang="en-US" dirty="0"/>
          </a:p>
        </p:txBody>
      </p:sp>
      <p:sp>
        <p:nvSpPr>
          <p:cNvPr id="3" name="내용 개체 틀 2"/>
          <p:cNvSpPr>
            <a:spLocks noGrp="1"/>
          </p:cNvSpPr>
          <p:nvPr>
            <p:ph idx="1"/>
          </p:nvPr>
        </p:nvSpPr>
        <p:spPr>
          <a:xfrm>
            <a:off x="179512" y="1371600"/>
            <a:ext cx="8784976" cy="5369768"/>
          </a:xfrm>
        </p:spPr>
        <p:txBody>
          <a:bodyPr/>
          <a:lstStyle/>
          <a:p>
            <a:pPr marL="0" indent="0" algn="just">
              <a:buNone/>
            </a:pPr>
            <a:r>
              <a:rPr lang="en-US" altLang="ko-KR" sz="2000" dirty="0"/>
              <a:t>7. 36</a:t>
            </a:r>
            <a:r>
              <a:rPr lang="ko-KR" altLang="en-US" sz="2000" dirty="0"/>
              <a:t>세 초산 산모로 분만 </a:t>
            </a:r>
            <a:r>
              <a:rPr lang="en-US" altLang="ko-KR" sz="2000" dirty="0"/>
              <a:t>1</a:t>
            </a:r>
            <a:r>
              <a:rPr lang="ko-KR" altLang="en-US" sz="2000" dirty="0"/>
              <a:t>기의 경과도 조차 기록 되어 있지 않고 분만 </a:t>
            </a:r>
            <a:r>
              <a:rPr lang="en-US" altLang="ko-KR" sz="2000" dirty="0"/>
              <a:t>2</a:t>
            </a:r>
            <a:r>
              <a:rPr lang="ko-KR" altLang="en-US" sz="2000" dirty="0"/>
              <a:t>기에서 진행이 안되어 흡입 분만을 수 차례 시도 후 실패하여 제왕절개수술로 분만 분만 후 </a:t>
            </a:r>
            <a:r>
              <a:rPr lang="en-US" altLang="ko-KR" sz="2000" dirty="0"/>
              <a:t>A/S 7-&gt;9</a:t>
            </a:r>
            <a:r>
              <a:rPr lang="ko-KR" altLang="en-US" sz="2000" dirty="0"/>
              <a:t>로 기록 되었으나 정정 한 흔적 있어 신뢰 할 수 </a:t>
            </a:r>
            <a:r>
              <a:rPr lang="ko-KR" altLang="en-US" sz="2000" dirty="0" smtClean="0"/>
              <a:t>없고 </a:t>
            </a:r>
            <a:r>
              <a:rPr lang="ko-KR" altLang="en-US" sz="2000" dirty="0"/>
              <a:t>산소 투여 중단 후 </a:t>
            </a:r>
            <a:r>
              <a:rPr lang="ko-KR" altLang="en-US" sz="2000" dirty="0" smtClean="0"/>
              <a:t>방치되다 갑자기 급격히 </a:t>
            </a:r>
            <a:r>
              <a:rPr lang="ko-KR" altLang="en-US" sz="2000" dirty="0"/>
              <a:t>악화 되어 </a:t>
            </a:r>
            <a:r>
              <a:rPr lang="ko-KR" altLang="en-US" sz="2000" dirty="0" smtClean="0"/>
              <a:t>즉시 기관 </a:t>
            </a:r>
            <a:r>
              <a:rPr lang="ko-KR" altLang="en-US" sz="2000" dirty="0" err="1" smtClean="0"/>
              <a:t>삽관</a:t>
            </a:r>
            <a:r>
              <a:rPr lang="ko-KR" altLang="en-US" sz="2000" dirty="0" smtClean="0"/>
              <a:t> 을 하지 않고 지켜보다가 기관 </a:t>
            </a:r>
            <a:r>
              <a:rPr lang="ko-KR" altLang="en-US" sz="2000" dirty="0" err="1" smtClean="0"/>
              <a:t>삽관</a:t>
            </a:r>
            <a:r>
              <a:rPr lang="ko-KR" altLang="en-US" sz="2000" dirty="0" smtClean="0"/>
              <a:t> 후 전원 하였으나 전원 당시 산소 포화 도는 </a:t>
            </a:r>
            <a:r>
              <a:rPr lang="en-US" altLang="ko-KR" sz="2000" dirty="0" smtClean="0"/>
              <a:t>30%</a:t>
            </a:r>
            <a:r>
              <a:rPr lang="ko-KR" altLang="en-US" sz="2000" dirty="0" smtClean="0"/>
              <a:t>로 이후 사망 한 사례로 </a:t>
            </a:r>
            <a:r>
              <a:rPr lang="ko-KR" altLang="en-US" sz="2000" dirty="0" smtClean="0">
                <a:solidFill>
                  <a:srgbClr val="00B0F0"/>
                </a:solidFill>
              </a:rPr>
              <a:t>신생아 경과 관찰과 응급 조치의 주의의무 위반 과실 책임 </a:t>
            </a:r>
            <a:r>
              <a:rPr lang="en-US" altLang="ko-KR" sz="2000" dirty="0" smtClean="0">
                <a:solidFill>
                  <a:srgbClr val="00B0F0"/>
                </a:solidFill>
              </a:rPr>
              <a:t>40% </a:t>
            </a:r>
            <a:r>
              <a:rPr lang="ko-KR" altLang="en-US" sz="2000" dirty="0" smtClean="0">
                <a:solidFill>
                  <a:srgbClr val="00B0F0"/>
                </a:solidFill>
              </a:rPr>
              <a:t>인정으로 </a:t>
            </a:r>
            <a:r>
              <a:rPr lang="en-US" altLang="ko-KR" sz="2000" dirty="0" smtClean="0">
                <a:solidFill>
                  <a:srgbClr val="00B0F0"/>
                </a:solidFill>
              </a:rPr>
              <a:t>8</a:t>
            </a:r>
            <a:r>
              <a:rPr lang="ko-KR" altLang="en-US" sz="2000" dirty="0" smtClean="0">
                <a:solidFill>
                  <a:srgbClr val="00B0F0"/>
                </a:solidFill>
              </a:rPr>
              <a:t>천</a:t>
            </a:r>
            <a:r>
              <a:rPr lang="en-US" altLang="ko-KR" sz="2000" dirty="0" smtClean="0">
                <a:solidFill>
                  <a:srgbClr val="00B0F0"/>
                </a:solidFill>
              </a:rPr>
              <a:t>9</a:t>
            </a:r>
            <a:r>
              <a:rPr lang="ko-KR" altLang="en-US" sz="2000" dirty="0" err="1" smtClean="0">
                <a:solidFill>
                  <a:srgbClr val="00B0F0"/>
                </a:solidFill>
              </a:rPr>
              <a:t>백만원</a:t>
            </a:r>
            <a:r>
              <a:rPr lang="ko-KR" altLang="en-US" sz="2000" dirty="0" smtClean="0">
                <a:solidFill>
                  <a:srgbClr val="00B0F0"/>
                </a:solidFill>
              </a:rPr>
              <a:t> 지급 판결 </a:t>
            </a:r>
            <a:r>
              <a:rPr lang="en-US" altLang="ko-KR" sz="2000" dirty="0" smtClean="0"/>
              <a:t>(</a:t>
            </a:r>
            <a:r>
              <a:rPr lang="ko-KR" altLang="en-US" sz="2000" dirty="0" smtClean="0"/>
              <a:t>청주 지방 법원 </a:t>
            </a:r>
            <a:r>
              <a:rPr lang="en-US" altLang="ko-KR" sz="2000" dirty="0" smtClean="0"/>
              <a:t>2013.11.27 </a:t>
            </a:r>
            <a:r>
              <a:rPr lang="ko-KR" altLang="en-US" sz="2000" dirty="0" smtClean="0"/>
              <a:t>선고 </a:t>
            </a:r>
            <a:r>
              <a:rPr lang="en-US" altLang="ko-KR" sz="2000" dirty="0" smtClean="0"/>
              <a:t>2013</a:t>
            </a:r>
            <a:r>
              <a:rPr lang="ko-KR" altLang="en-US" sz="2000" dirty="0" smtClean="0"/>
              <a:t>가 합 </a:t>
            </a:r>
            <a:r>
              <a:rPr lang="en-US" altLang="ko-KR" sz="2000" dirty="0" smtClean="0"/>
              <a:t>1485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en-US" altLang="ko-KR" sz="2000" dirty="0" smtClean="0"/>
              <a:t>8. </a:t>
            </a:r>
            <a:r>
              <a:rPr lang="ko-KR" altLang="en-US" sz="2000" dirty="0" smtClean="0"/>
              <a:t>분만 전 두 시간 동안 분만 기록지 기록이 없고 유도 분만 도중 심 박동 감소가 </a:t>
            </a:r>
            <a:r>
              <a:rPr lang="en-US" altLang="ko-KR" sz="2000" dirty="0" smtClean="0"/>
              <a:t>20</a:t>
            </a:r>
            <a:r>
              <a:rPr lang="ko-KR" altLang="en-US" sz="2000" dirty="0" smtClean="0"/>
              <a:t>분간 있은 지 </a:t>
            </a:r>
            <a:r>
              <a:rPr lang="en-US" altLang="ko-KR" sz="2000" dirty="0" smtClean="0"/>
              <a:t>6</a:t>
            </a:r>
            <a:r>
              <a:rPr lang="ko-KR" altLang="en-US" sz="2000" dirty="0"/>
              <a:t>분만에 유도 분만 중단 한 상태 제왕 절개가 결정 된 것을 </a:t>
            </a:r>
            <a:r>
              <a:rPr lang="ko-KR" altLang="en-US" sz="2000" dirty="0" smtClean="0"/>
              <a:t>다른 의사가 인수 </a:t>
            </a:r>
            <a:r>
              <a:rPr lang="ko-KR" altLang="en-US" sz="2000" dirty="0"/>
              <a:t>인계 받지 못한 채 유도 </a:t>
            </a:r>
            <a:r>
              <a:rPr lang="ko-KR" altLang="en-US" sz="2000" dirty="0" smtClean="0"/>
              <a:t>분만을 시작 </a:t>
            </a:r>
            <a:r>
              <a:rPr lang="ko-KR" altLang="en-US" sz="2000" dirty="0"/>
              <a:t>무리한 </a:t>
            </a:r>
            <a:r>
              <a:rPr lang="ko-KR" altLang="en-US" sz="2000" dirty="0" smtClean="0"/>
              <a:t>흡입 분만으로 두 개 내 출혈 이 발생 되어 자발 호흡이 미약한 상태로 기관 삽 관 시 식도로 삽입한 과실 로 사망  하여  </a:t>
            </a:r>
            <a:r>
              <a:rPr lang="ko-KR" altLang="en-US" sz="2000" dirty="0" smtClean="0">
                <a:solidFill>
                  <a:srgbClr val="00B0F0"/>
                </a:solidFill>
              </a:rPr>
              <a:t>책임 비율 </a:t>
            </a:r>
            <a:r>
              <a:rPr lang="en-US" altLang="ko-KR" sz="2000" dirty="0" smtClean="0">
                <a:solidFill>
                  <a:srgbClr val="00B0F0"/>
                </a:solidFill>
              </a:rPr>
              <a:t>50%</a:t>
            </a:r>
            <a:r>
              <a:rPr lang="ko-KR" altLang="en-US" sz="2000" dirty="0" smtClean="0">
                <a:solidFill>
                  <a:srgbClr val="00B0F0"/>
                </a:solidFill>
              </a:rPr>
              <a:t>로 </a:t>
            </a:r>
            <a:r>
              <a:rPr lang="en-US" altLang="ko-KR" sz="2000" dirty="0" smtClean="0">
                <a:solidFill>
                  <a:srgbClr val="00B0F0"/>
                </a:solidFill>
              </a:rPr>
              <a:t>1</a:t>
            </a:r>
            <a:r>
              <a:rPr lang="ko-KR" altLang="en-US" sz="2000" dirty="0" smtClean="0">
                <a:solidFill>
                  <a:srgbClr val="00B0F0"/>
                </a:solidFill>
              </a:rPr>
              <a:t>억 원 배상 판결 </a:t>
            </a:r>
            <a:r>
              <a:rPr lang="en-US" altLang="ko-KR" sz="2000" dirty="0" smtClean="0"/>
              <a:t>( </a:t>
            </a:r>
            <a:r>
              <a:rPr lang="ko-KR" altLang="en-US" sz="2000" dirty="0" smtClean="0"/>
              <a:t>수원 지방 법원 </a:t>
            </a:r>
            <a:r>
              <a:rPr lang="en-US" altLang="ko-KR" sz="2000" dirty="0" smtClean="0"/>
              <a:t>2010.7.22 </a:t>
            </a:r>
            <a:r>
              <a:rPr lang="ko-KR" altLang="en-US" sz="2000" dirty="0" smtClean="0"/>
              <a:t>선고 </a:t>
            </a:r>
            <a:r>
              <a:rPr lang="en-US" altLang="ko-KR" sz="2000" dirty="0" smtClean="0"/>
              <a:t>2009 </a:t>
            </a:r>
            <a:r>
              <a:rPr lang="ko-KR" altLang="en-US" sz="2000" dirty="0" smtClean="0"/>
              <a:t>가 합 </a:t>
            </a:r>
            <a:r>
              <a:rPr lang="en-US" altLang="ko-KR" sz="2000" dirty="0" smtClean="0"/>
              <a:t>191 </a:t>
            </a:r>
            <a:r>
              <a:rPr lang="ko-KR" altLang="en-US" sz="2000" dirty="0" smtClean="0"/>
              <a:t>판결</a:t>
            </a:r>
            <a:r>
              <a:rPr lang="en-US" altLang="ko-KR" sz="2000" dirty="0" smtClean="0"/>
              <a:t>)</a:t>
            </a:r>
            <a:endParaRPr lang="ko-KR" altLang="en-US" sz="2000" dirty="0"/>
          </a:p>
          <a:p>
            <a:pPr marL="0" indent="0">
              <a:buNone/>
            </a:pPr>
            <a:endParaRPr lang="ko-KR" altLang="en-US" sz="2000" dirty="0"/>
          </a:p>
        </p:txBody>
      </p:sp>
    </p:spTree>
    <p:extLst>
      <p:ext uri="{BB962C8B-B14F-4D97-AF65-F5344CB8AC3E}">
        <p14:creationId xmlns:p14="http://schemas.microsoft.com/office/powerpoint/2010/main" val="2479833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9756" y="404664"/>
            <a:ext cx="8964488" cy="563563"/>
          </a:xfrm>
        </p:spPr>
        <p:txBody>
          <a:bodyPr/>
          <a:lstStyle/>
          <a:p>
            <a:r>
              <a:rPr lang="ko-KR" altLang="en-US" sz="2400" dirty="0" smtClean="0"/>
              <a:t>자궁 경부 암 </a:t>
            </a:r>
            <a:r>
              <a:rPr lang="ko-KR" altLang="en-US" sz="2400" dirty="0"/>
              <a:t>검사를 하였으나 판독 오류로 인하여 </a:t>
            </a:r>
            <a:r>
              <a:rPr lang="en-US" altLang="ko-KR" sz="2400" dirty="0" smtClean="0"/>
              <a:t/>
            </a:r>
            <a:br>
              <a:rPr lang="en-US" altLang="ko-KR" sz="2400" dirty="0" smtClean="0"/>
            </a:br>
            <a:r>
              <a:rPr lang="ko-KR" altLang="en-US" sz="2400" dirty="0" smtClean="0"/>
              <a:t>자궁 경부 암 </a:t>
            </a:r>
            <a:r>
              <a:rPr lang="ko-KR" altLang="en-US" sz="2400" dirty="0"/>
              <a:t>이환을 발견하지 못한 사례</a:t>
            </a:r>
          </a:p>
        </p:txBody>
      </p:sp>
      <p:sp>
        <p:nvSpPr>
          <p:cNvPr id="3" name="내용 개체 틀 2"/>
          <p:cNvSpPr>
            <a:spLocks noGrp="1"/>
          </p:cNvSpPr>
          <p:nvPr>
            <p:ph idx="1"/>
          </p:nvPr>
        </p:nvSpPr>
        <p:spPr>
          <a:xfrm>
            <a:off x="0" y="1249363"/>
            <a:ext cx="9144000" cy="5608637"/>
          </a:xfrm>
        </p:spPr>
        <p:txBody>
          <a:bodyPr/>
          <a:lstStyle/>
          <a:p>
            <a:pPr marL="0" indent="0">
              <a:buNone/>
            </a:pPr>
            <a:r>
              <a:rPr lang="en-US" altLang="ko-KR" sz="1800" dirty="0" smtClean="0"/>
              <a:t>1.</a:t>
            </a:r>
            <a:r>
              <a:rPr lang="ko-KR" altLang="en-US" sz="1800" dirty="0" smtClean="0"/>
              <a:t>사건개요</a:t>
            </a:r>
            <a:r>
              <a:rPr lang="en-US" altLang="ko-KR" sz="1800" dirty="0" smtClean="0"/>
              <a:t>: </a:t>
            </a:r>
            <a:r>
              <a:rPr lang="ko-KR" altLang="en-US" sz="1800" b="0" dirty="0" smtClean="0"/>
              <a:t>신청인</a:t>
            </a:r>
            <a:r>
              <a:rPr lang="en-US" altLang="ko-KR" sz="1800" b="0" dirty="0"/>
              <a:t>(59</a:t>
            </a:r>
            <a:r>
              <a:rPr lang="ko-KR" altLang="en-US" sz="1800" b="0" dirty="0"/>
              <a:t>세</a:t>
            </a:r>
            <a:r>
              <a:rPr lang="en-US" altLang="ko-KR" sz="1800" b="0" dirty="0" smtClean="0"/>
              <a:t>)</a:t>
            </a:r>
            <a:r>
              <a:rPr lang="ko-KR" altLang="en-US" sz="1800" b="0" dirty="0" smtClean="0"/>
              <a:t>은 </a:t>
            </a:r>
            <a:r>
              <a:rPr lang="en-US" altLang="ko-KR" sz="1800" b="0" dirty="0"/>
              <a:t>2012. 4. </a:t>
            </a:r>
            <a:r>
              <a:rPr lang="en-US" altLang="ko-KR" sz="1800" b="0" dirty="0" smtClean="0"/>
              <a:t>30 </a:t>
            </a:r>
            <a:r>
              <a:rPr lang="ko-KR" altLang="en-US" sz="1800" b="0" dirty="0" smtClean="0"/>
              <a:t>질 출혈로 </a:t>
            </a:r>
            <a:r>
              <a:rPr lang="ko-KR" altLang="en-US" sz="1800" b="0" dirty="0" err="1" smtClean="0"/>
              <a:t>액상세포진</a:t>
            </a:r>
            <a:r>
              <a:rPr lang="ko-KR" altLang="en-US" sz="1800" b="0" dirty="0" smtClean="0"/>
              <a:t> 검사 시행 후 </a:t>
            </a:r>
            <a:r>
              <a:rPr lang="ko-KR" altLang="en-US" sz="1800" b="0" dirty="0"/>
              <a:t>정상이나 </a:t>
            </a:r>
            <a:r>
              <a:rPr lang="ko-KR" altLang="en-US" sz="1800" b="0" dirty="0" smtClean="0"/>
              <a:t>반응 성 </a:t>
            </a:r>
            <a:r>
              <a:rPr lang="ko-KR" altLang="en-US" sz="1800" b="0" dirty="0"/>
              <a:t>세포변화 소견</a:t>
            </a:r>
            <a:r>
              <a:rPr lang="en-US" altLang="ko-KR" sz="1800" b="0" dirty="0"/>
              <a:t>(</a:t>
            </a:r>
            <a:r>
              <a:rPr lang="ko-KR" altLang="en-US" sz="1800" b="0" dirty="0" err="1" smtClean="0"/>
              <a:t>폐경으로</a:t>
            </a:r>
            <a:r>
              <a:rPr lang="ko-KR" altLang="en-US" sz="1800" b="0" dirty="0" smtClean="0"/>
              <a:t> </a:t>
            </a:r>
            <a:r>
              <a:rPr lang="ko-KR" altLang="en-US" sz="1800" b="0" dirty="0"/>
              <a:t>인한 위축성세포변화</a:t>
            </a:r>
            <a:r>
              <a:rPr lang="en-US" altLang="ko-KR" sz="1800" b="0" dirty="0"/>
              <a:t>, class Ⅱ)</a:t>
            </a:r>
            <a:r>
              <a:rPr lang="ko-KR" altLang="en-US" sz="1800" b="0" dirty="0"/>
              <a:t>이 보인다는 회신을 </a:t>
            </a:r>
            <a:r>
              <a:rPr lang="ko-KR" altLang="en-US" sz="1800" b="0" dirty="0" smtClean="0"/>
              <a:t>함</a:t>
            </a:r>
            <a:r>
              <a:rPr lang="en-US" altLang="ko-KR" sz="1800" b="0" dirty="0" smtClean="0"/>
              <a:t>.</a:t>
            </a:r>
            <a:r>
              <a:rPr lang="ko-KR" altLang="en-US" sz="1800" b="0" dirty="0" smtClean="0"/>
              <a:t> </a:t>
            </a:r>
            <a:r>
              <a:rPr lang="en-US" altLang="ko-KR" sz="1800" b="0" dirty="0"/>
              <a:t>2012. 12. 19. □□(</a:t>
            </a:r>
            <a:r>
              <a:rPr lang="ko-KR" altLang="en-US" sz="1800" b="0" dirty="0"/>
              <a:t>대학</a:t>
            </a:r>
            <a:r>
              <a:rPr lang="en-US" altLang="ko-KR" sz="1800" b="0" dirty="0"/>
              <a:t>)</a:t>
            </a:r>
            <a:r>
              <a:rPr lang="ko-KR" altLang="en-US" sz="1800" b="0" dirty="0"/>
              <a:t>병원에 내원하여 액상 세포 및 </a:t>
            </a:r>
            <a:r>
              <a:rPr lang="ko-KR" altLang="en-US" sz="1800" b="0" dirty="0" smtClean="0"/>
              <a:t>착공 </a:t>
            </a:r>
            <a:r>
              <a:rPr lang="ko-KR" altLang="en-US" sz="1800" b="0" dirty="0" err="1" smtClean="0"/>
              <a:t>생검검사로</a:t>
            </a:r>
            <a:r>
              <a:rPr lang="ko-KR" altLang="en-US" sz="1800" b="0" dirty="0" smtClean="0"/>
              <a:t> </a:t>
            </a:r>
            <a:r>
              <a:rPr lang="ko-KR" altLang="en-US" sz="1800" b="0" dirty="0"/>
              <a:t>자궁경부 </a:t>
            </a:r>
            <a:r>
              <a:rPr lang="ko-KR" altLang="en-US" sz="1800" b="0" dirty="0" err="1" smtClean="0"/>
              <a:t>편평상피암을</a:t>
            </a:r>
            <a:r>
              <a:rPr lang="ko-KR" altLang="en-US" sz="1800" b="0" dirty="0" smtClean="0"/>
              <a:t> </a:t>
            </a:r>
            <a:r>
              <a:rPr lang="ko-KR" altLang="en-US" sz="1800" b="0" dirty="0"/>
              <a:t>진단을 받은 후</a:t>
            </a:r>
            <a:r>
              <a:rPr lang="en-US" altLang="ko-KR" sz="1800" b="0" dirty="0"/>
              <a:t>, 2013. 1. 4. △△</a:t>
            </a:r>
            <a:r>
              <a:rPr lang="ko-KR" altLang="en-US" sz="1800" b="0" dirty="0"/>
              <a:t>병원을 내원하여 자궁암 </a:t>
            </a:r>
            <a:r>
              <a:rPr lang="en-US" altLang="ko-KR" sz="1800" b="0" dirty="0"/>
              <a:t>2</a:t>
            </a:r>
            <a:r>
              <a:rPr lang="ko-KR" altLang="en-US" sz="1800" b="0" dirty="0" smtClean="0"/>
              <a:t>기</a:t>
            </a:r>
            <a:r>
              <a:rPr lang="en-US" altLang="ko-KR" sz="1800" b="0" dirty="0" smtClean="0"/>
              <a:t>, </a:t>
            </a:r>
            <a:r>
              <a:rPr lang="ko-KR" altLang="en-US" sz="1800" b="0" dirty="0"/>
              <a:t>림프절 전이가 의심되는 상태로 현재 </a:t>
            </a:r>
            <a:r>
              <a:rPr lang="ko-KR" altLang="en-US" sz="1800" b="0" dirty="0" smtClean="0"/>
              <a:t>항암 </a:t>
            </a:r>
            <a:r>
              <a:rPr lang="ko-KR" altLang="en-US" sz="1800" b="0" dirty="0"/>
              <a:t>치료 중이다</a:t>
            </a:r>
            <a:r>
              <a:rPr lang="en-US" altLang="ko-KR" sz="1800" b="0" dirty="0"/>
              <a:t>. </a:t>
            </a:r>
            <a:r>
              <a:rPr lang="ko-KR" altLang="en-US" sz="1800" b="0" dirty="0" smtClean="0"/>
              <a:t>피 신청인</a:t>
            </a:r>
            <a:r>
              <a:rPr lang="en-US" altLang="ko-KR" sz="1800" b="0" dirty="0"/>
              <a:t>1</a:t>
            </a:r>
            <a:r>
              <a:rPr lang="ko-KR" altLang="en-US" sz="1800" b="0" dirty="0"/>
              <a:t>은 </a:t>
            </a:r>
            <a:r>
              <a:rPr lang="en-US" altLang="ko-KR" sz="1800" b="0" dirty="0"/>
              <a:t>2013. 4. </a:t>
            </a:r>
            <a:r>
              <a:rPr lang="ko-KR" altLang="en-US" sz="1800" b="0" dirty="0" smtClean="0"/>
              <a:t>검사를 </a:t>
            </a:r>
            <a:r>
              <a:rPr lang="ko-KR" altLang="en-US" sz="1800" b="0" dirty="0"/>
              <a:t>시행한 ○○의료재단에 </a:t>
            </a:r>
            <a:r>
              <a:rPr lang="ko-KR" altLang="en-US" sz="1800" b="0" dirty="0" smtClean="0"/>
              <a:t>세포 진 </a:t>
            </a:r>
            <a:r>
              <a:rPr lang="ko-KR" altLang="en-US" sz="1800" b="0" dirty="0"/>
              <a:t>슬라이드의 </a:t>
            </a:r>
            <a:r>
              <a:rPr lang="ko-KR" altLang="en-US" sz="1800" b="0" dirty="0" err="1" smtClean="0"/>
              <a:t>재판독을</a:t>
            </a:r>
            <a:r>
              <a:rPr lang="ko-KR" altLang="en-US" sz="1800" b="0" dirty="0" smtClean="0"/>
              <a:t> </a:t>
            </a:r>
            <a:r>
              <a:rPr lang="ko-KR" altLang="en-US" sz="1800" b="0" dirty="0"/>
              <a:t>의뢰한 결과 </a:t>
            </a:r>
            <a:r>
              <a:rPr lang="ko-KR" altLang="en-US" sz="1800" b="0" dirty="0" smtClean="0"/>
              <a:t>고 등급의 편 평 상피이상을 </a:t>
            </a:r>
            <a:r>
              <a:rPr lang="ko-KR" altLang="en-US" sz="1800" b="0" dirty="0"/>
              <a:t>의심할 만한 세포학적 </a:t>
            </a:r>
            <a:r>
              <a:rPr lang="ko-KR" altLang="en-US" sz="1800" b="0" dirty="0" smtClean="0"/>
              <a:t>변화 수정된 결과 </a:t>
            </a:r>
            <a:endParaRPr lang="en-US" altLang="ko-KR" sz="1800" b="0" dirty="0" smtClean="0"/>
          </a:p>
          <a:p>
            <a:pPr marL="0" indent="0">
              <a:buNone/>
            </a:pPr>
            <a:endParaRPr lang="en-US" altLang="ko-KR" sz="1800" b="0" dirty="0" smtClean="0"/>
          </a:p>
          <a:p>
            <a:pPr marL="0" indent="0">
              <a:buNone/>
            </a:pPr>
            <a:r>
              <a:rPr lang="ko-KR" altLang="en-US" sz="1800" b="0" dirty="0" smtClean="0"/>
              <a:t> </a:t>
            </a:r>
            <a:r>
              <a:rPr lang="en-US" altLang="ko-KR" sz="1800" dirty="0" smtClean="0"/>
              <a:t>2.</a:t>
            </a:r>
            <a:r>
              <a:rPr lang="ko-KR" altLang="en-US" sz="1800" dirty="0" smtClean="0"/>
              <a:t>손해배상의 범위</a:t>
            </a:r>
            <a:r>
              <a:rPr lang="en-US" altLang="ko-KR" sz="1800" b="0" dirty="0" smtClean="0"/>
              <a:t>:</a:t>
            </a:r>
            <a:r>
              <a:rPr lang="ko-KR" altLang="en-US" sz="1800" b="0" dirty="0" smtClean="0"/>
              <a:t>자궁 경부 암에서 </a:t>
            </a:r>
            <a:r>
              <a:rPr lang="en-US" altLang="ko-KR" sz="1800" b="0" dirty="0"/>
              <a:t>8</a:t>
            </a:r>
            <a:r>
              <a:rPr lang="ko-KR" altLang="en-US" sz="1800" b="0" dirty="0"/>
              <a:t>개월의 진단지연이 예후에 어떤 영향을 미치는지에 대해 단정적으로 이야기할 수는 없지만 </a:t>
            </a:r>
            <a:r>
              <a:rPr lang="en-US" altLang="ko-KR" sz="1800" b="0" dirty="0"/>
              <a:t>5</a:t>
            </a:r>
            <a:r>
              <a:rPr lang="ko-KR" altLang="en-US" sz="1800" b="0" dirty="0"/>
              <a:t>년 생존율이 적게는 거의 차이가 없거나 많게는 </a:t>
            </a:r>
            <a:r>
              <a:rPr lang="en-US" altLang="ko-KR" sz="1800" b="0" dirty="0"/>
              <a:t>15%</a:t>
            </a:r>
            <a:r>
              <a:rPr lang="ko-KR" altLang="en-US" sz="1800" b="0" dirty="0"/>
              <a:t>정도 감소할 수도 있을 것으로 추정된다는 감정결과를 고려하여 위자료를 정함이 상당하다</a:t>
            </a:r>
            <a:r>
              <a:rPr lang="en-US" altLang="ko-KR" sz="1800" b="0" dirty="0"/>
              <a:t>. </a:t>
            </a:r>
            <a:endParaRPr lang="en-US" altLang="ko-KR" sz="1800" b="0" dirty="0" smtClean="0"/>
          </a:p>
          <a:p>
            <a:pPr marL="0" indent="0">
              <a:buNone/>
            </a:pPr>
            <a:endParaRPr lang="en-US" altLang="ko-KR" sz="1800" b="0" dirty="0" smtClean="0"/>
          </a:p>
          <a:p>
            <a:pPr marL="0" indent="0">
              <a:buNone/>
            </a:pPr>
            <a:r>
              <a:rPr lang="en-US" altLang="ko-KR" sz="1800" b="0" dirty="0" smtClean="0"/>
              <a:t>3. </a:t>
            </a:r>
            <a:r>
              <a:rPr lang="ko-KR" altLang="en-US" sz="1800" dirty="0"/>
              <a:t>합의성립 </a:t>
            </a:r>
            <a:r>
              <a:rPr lang="en-US" altLang="ko-KR" sz="1800" dirty="0"/>
              <a:t>(</a:t>
            </a:r>
            <a:r>
              <a:rPr lang="ko-KR" altLang="en-US" sz="1800" dirty="0"/>
              <a:t>조정조서 작성</a:t>
            </a:r>
            <a:r>
              <a:rPr lang="en-US" altLang="ko-KR" sz="1800" dirty="0"/>
              <a:t>) </a:t>
            </a:r>
            <a:r>
              <a:rPr lang="ko-KR" altLang="en-US" sz="1800" b="0" dirty="0" smtClean="0"/>
              <a:t>○○</a:t>
            </a:r>
            <a:r>
              <a:rPr lang="ko-KR" altLang="en-US" sz="1800" b="0" dirty="0"/>
              <a:t>의료재단의 판독 오류에 대한 </a:t>
            </a:r>
            <a:r>
              <a:rPr lang="ko-KR" altLang="en-US" sz="1800" b="0" dirty="0" smtClean="0"/>
              <a:t>피 신청인</a:t>
            </a:r>
            <a:r>
              <a:rPr lang="en-US" altLang="ko-KR" sz="1800" b="0" dirty="0"/>
              <a:t>1</a:t>
            </a:r>
            <a:r>
              <a:rPr lang="ko-KR" altLang="en-US" sz="1800" b="0" dirty="0"/>
              <a:t>의 </a:t>
            </a:r>
            <a:r>
              <a:rPr lang="ko-KR" altLang="en-US" sz="1800" b="0" dirty="0" smtClean="0"/>
              <a:t>책임 등을 고려하여</a:t>
            </a:r>
            <a:r>
              <a:rPr lang="en-US" altLang="ko-KR" sz="1800" b="0" dirty="0" smtClean="0"/>
              <a:t>,</a:t>
            </a:r>
            <a:r>
              <a:rPr lang="ko-KR" altLang="en-US" sz="1800" b="0" dirty="0" smtClean="0"/>
              <a:t>신청인에게</a:t>
            </a:r>
            <a:r>
              <a:rPr lang="en-US" altLang="ko-KR" sz="1800" b="0" dirty="0"/>
              <a:t>, </a:t>
            </a:r>
            <a:r>
              <a:rPr lang="ko-KR" altLang="en-US" sz="1800" b="0" dirty="0" smtClean="0">
                <a:solidFill>
                  <a:srgbClr val="00B0F0"/>
                </a:solidFill>
              </a:rPr>
              <a:t>피 신청인</a:t>
            </a:r>
            <a:r>
              <a:rPr lang="en-US" altLang="ko-KR" sz="1800" b="0" dirty="0" smtClean="0">
                <a:solidFill>
                  <a:srgbClr val="00B0F0"/>
                </a:solidFill>
              </a:rPr>
              <a:t>1(</a:t>
            </a:r>
            <a:r>
              <a:rPr lang="ko-KR" altLang="en-US" sz="1800" b="0" dirty="0" smtClean="0">
                <a:solidFill>
                  <a:srgbClr val="00B0F0"/>
                </a:solidFill>
              </a:rPr>
              <a:t>산부인과</a:t>
            </a:r>
            <a:r>
              <a:rPr lang="en-US" altLang="ko-KR" sz="1800" b="0" dirty="0">
                <a:solidFill>
                  <a:srgbClr val="00B0F0"/>
                </a:solidFill>
              </a:rPr>
              <a:t>)</a:t>
            </a:r>
            <a:r>
              <a:rPr lang="ko-KR" altLang="en-US" sz="1800" b="0" dirty="0" smtClean="0">
                <a:solidFill>
                  <a:srgbClr val="00B0F0"/>
                </a:solidFill>
              </a:rPr>
              <a:t>은 </a:t>
            </a:r>
            <a:r>
              <a:rPr lang="ko-KR" altLang="en-US" sz="1800" b="0" dirty="0">
                <a:solidFill>
                  <a:srgbClr val="00B0F0"/>
                </a:solidFill>
              </a:rPr>
              <a:t>금 </a:t>
            </a:r>
            <a:r>
              <a:rPr lang="en-US" altLang="ko-KR" sz="1800" b="0" dirty="0">
                <a:solidFill>
                  <a:srgbClr val="00B0F0"/>
                </a:solidFill>
              </a:rPr>
              <a:t>10,000,000</a:t>
            </a:r>
            <a:r>
              <a:rPr lang="ko-KR" altLang="en-US" sz="1800" b="0" dirty="0">
                <a:solidFill>
                  <a:srgbClr val="00B0F0"/>
                </a:solidFill>
              </a:rPr>
              <a:t>원을</a:t>
            </a:r>
            <a:r>
              <a:rPr lang="en-US" altLang="ko-KR" sz="1800" b="0" dirty="0">
                <a:solidFill>
                  <a:srgbClr val="00B0F0"/>
                </a:solidFill>
              </a:rPr>
              <a:t>, </a:t>
            </a:r>
            <a:r>
              <a:rPr lang="ko-KR" altLang="en-US" sz="1800" b="0" dirty="0" smtClean="0">
                <a:solidFill>
                  <a:srgbClr val="00B0F0"/>
                </a:solidFill>
              </a:rPr>
              <a:t>피 신청인</a:t>
            </a:r>
            <a:r>
              <a:rPr lang="en-US" altLang="ko-KR" sz="1800" b="0" dirty="0" smtClean="0">
                <a:solidFill>
                  <a:srgbClr val="00B0F0"/>
                </a:solidFill>
              </a:rPr>
              <a:t>2(</a:t>
            </a:r>
            <a:r>
              <a:rPr lang="ko-KR" altLang="en-US" sz="1800" b="0" dirty="0" smtClean="0">
                <a:solidFill>
                  <a:srgbClr val="00B0F0"/>
                </a:solidFill>
              </a:rPr>
              <a:t>의료재단</a:t>
            </a:r>
            <a:r>
              <a:rPr lang="en-US" altLang="ko-KR" sz="1800" b="0" dirty="0" smtClean="0">
                <a:solidFill>
                  <a:srgbClr val="00B0F0"/>
                </a:solidFill>
              </a:rPr>
              <a:t>)</a:t>
            </a:r>
            <a:r>
              <a:rPr lang="ko-KR" altLang="en-US" sz="1800" b="0" dirty="0" smtClean="0">
                <a:solidFill>
                  <a:srgbClr val="00B0F0"/>
                </a:solidFill>
              </a:rPr>
              <a:t>는 </a:t>
            </a:r>
            <a:r>
              <a:rPr lang="ko-KR" altLang="en-US" sz="1800" b="0" dirty="0">
                <a:solidFill>
                  <a:srgbClr val="00B0F0"/>
                </a:solidFill>
              </a:rPr>
              <a:t>금 </a:t>
            </a:r>
            <a:r>
              <a:rPr lang="en-US" altLang="ko-KR" sz="1800" b="0" dirty="0">
                <a:solidFill>
                  <a:srgbClr val="00B0F0"/>
                </a:solidFill>
              </a:rPr>
              <a:t>1,000,000</a:t>
            </a:r>
            <a:r>
              <a:rPr lang="ko-KR" altLang="en-US" sz="1800" b="0" dirty="0">
                <a:solidFill>
                  <a:srgbClr val="00B0F0"/>
                </a:solidFill>
              </a:rPr>
              <a:t>원을 지급하고</a:t>
            </a:r>
            <a:r>
              <a:rPr lang="en-US" altLang="ko-KR" sz="1800" b="0" dirty="0"/>
              <a:t>, </a:t>
            </a:r>
            <a:r>
              <a:rPr lang="ko-KR" altLang="en-US" sz="1800" b="0" dirty="0"/>
              <a:t>신청인은 이 사건 진료행위와 관하여 향후 어떠한 이의도 제기하지 아니한다</a:t>
            </a:r>
            <a:r>
              <a:rPr lang="en-US" altLang="ko-KR" sz="1800" b="0" dirty="0"/>
              <a:t>. </a:t>
            </a:r>
            <a:endParaRPr lang="ko-KR" altLang="en-US" sz="1800" b="0" dirty="0"/>
          </a:p>
        </p:txBody>
      </p:sp>
    </p:spTree>
    <p:extLst>
      <p:ext uri="{BB962C8B-B14F-4D97-AF65-F5344CB8AC3E}">
        <p14:creationId xmlns:p14="http://schemas.microsoft.com/office/powerpoint/2010/main" val="39144404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smtClean="0"/>
              <a:t>견갑 난산 </a:t>
            </a:r>
            <a:r>
              <a:rPr lang="en-US" altLang="ko-KR" sz="2800" dirty="0" smtClean="0"/>
              <a:t>,</a:t>
            </a:r>
            <a:r>
              <a:rPr lang="ko-KR" altLang="en-US" sz="2800" dirty="0" smtClean="0"/>
              <a:t>상완 신경 총 손상 </a:t>
            </a:r>
            <a:endParaRPr lang="ko-KR" altLang="en-US" sz="2800" dirty="0"/>
          </a:p>
        </p:txBody>
      </p:sp>
      <p:sp>
        <p:nvSpPr>
          <p:cNvPr id="3" name="내용 개체 틀 2"/>
          <p:cNvSpPr>
            <a:spLocks noGrp="1"/>
          </p:cNvSpPr>
          <p:nvPr>
            <p:ph idx="1"/>
          </p:nvPr>
        </p:nvSpPr>
        <p:spPr>
          <a:xfrm>
            <a:off x="107504" y="1371600"/>
            <a:ext cx="8856984" cy="5369768"/>
          </a:xfrm>
        </p:spPr>
        <p:txBody>
          <a:bodyPr/>
          <a:lstStyle/>
          <a:p>
            <a:pPr marL="0" indent="0" algn="just">
              <a:buNone/>
            </a:pPr>
            <a:r>
              <a:rPr lang="en-US" altLang="ko-KR" sz="2000" dirty="0" smtClean="0"/>
              <a:t>1. </a:t>
            </a:r>
            <a:r>
              <a:rPr lang="ko-KR" altLang="en-US" sz="2000" dirty="0" smtClean="0"/>
              <a:t>첫째 아이 </a:t>
            </a:r>
            <a:r>
              <a:rPr lang="en-US" altLang="ko-KR" sz="2000" dirty="0" smtClean="0"/>
              <a:t>3.7kg</a:t>
            </a:r>
            <a:r>
              <a:rPr lang="ko-KR" altLang="en-US" sz="2000" dirty="0" smtClean="0"/>
              <a:t>분만한</a:t>
            </a:r>
            <a:r>
              <a:rPr lang="en-US" altLang="ko-KR" sz="2000" dirty="0" smtClean="0"/>
              <a:t> </a:t>
            </a:r>
            <a:r>
              <a:rPr lang="ko-KR" altLang="en-US" sz="2000" dirty="0" smtClean="0"/>
              <a:t>병력의 경산부가 푸싱을 통해 </a:t>
            </a:r>
            <a:r>
              <a:rPr lang="en-US" altLang="ko-KR" sz="2000" dirty="0" smtClean="0"/>
              <a:t>4.2 kg </a:t>
            </a:r>
            <a:r>
              <a:rPr lang="ko-KR" altLang="en-US" sz="2000" dirty="0" smtClean="0"/>
              <a:t>분만</a:t>
            </a:r>
            <a:r>
              <a:rPr lang="en-US" altLang="ko-KR" sz="2000" dirty="0" smtClean="0"/>
              <a:t> </a:t>
            </a:r>
            <a:r>
              <a:rPr lang="ko-KR" altLang="en-US" sz="2000" dirty="0" smtClean="0"/>
              <a:t>하였으나 좌 상완 신경 총 마비 증상 및 황달 </a:t>
            </a:r>
            <a:r>
              <a:rPr lang="en-US" altLang="ko-KR" sz="2000" dirty="0" smtClean="0"/>
              <a:t>,</a:t>
            </a:r>
            <a:r>
              <a:rPr lang="ko-KR" altLang="en-US" sz="2000" dirty="0" smtClean="0"/>
              <a:t>심장 질환 확인 신생아가 거대 아 인줄 모르고 질식 분만을 한 과실 인정 하여 </a:t>
            </a:r>
            <a:r>
              <a:rPr lang="en-US" altLang="ko-KR" sz="2000" dirty="0" smtClean="0">
                <a:solidFill>
                  <a:srgbClr val="00B0F0"/>
                </a:solidFill>
              </a:rPr>
              <a:t>70% </a:t>
            </a:r>
            <a:r>
              <a:rPr lang="ko-KR" altLang="en-US" sz="2000" dirty="0" smtClean="0">
                <a:solidFill>
                  <a:srgbClr val="00B0F0"/>
                </a:solidFill>
              </a:rPr>
              <a:t>과실 책임을 인정하여 </a:t>
            </a:r>
            <a:r>
              <a:rPr lang="en-US" altLang="ko-KR" sz="2000" dirty="0" smtClean="0">
                <a:solidFill>
                  <a:srgbClr val="00B0F0"/>
                </a:solidFill>
              </a:rPr>
              <a:t>4</a:t>
            </a:r>
            <a:r>
              <a:rPr lang="ko-KR" altLang="en-US" sz="2000" dirty="0" smtClean="0">
                <a:solidFill>
                  <a:srgbClr val="00B0F0"/>
                </a:solidFill>
              </a:rPr>
              <a:t>천 만원 지급 </a:t>
            </a:r>
            <a:r>
              <a:rPr lang="ko-KR" altLang="en-US" sz="2000" dirty="0" smtClean="0"/>
              <a:t>판결</a:t>
            </a:r>
            <a:r>
              <a:rPr lang="en-US" altLang="ko-KR" sz="2000" dirty="0" smtClean="0"/>
              <a:t>( </a:t>
            </a:r>
            <a:r>
              <a:rPr lang="ko-KR" altLang="en-US" sz="2000" dirty="0" smtClean="0"/>
              <a:t>대법원 </a:t>
            </a:r>
            <a:r>
              <a:rPr lang="en-US" altLang="ko-KR" sz="2000" dirty="0" smtClean="0"/>
              <a:t>1999 6.11 </a:t>
            </a:r>
            <a:r>
              <a:rPr lang="ko-KR" altLang="en-US" sz="2000" dirty="0" smtClean="0"/>
              <a:t>선고 </a:t>
            </a:r>
            <a:r>
              <a:rPr lang="en-US" altLang="ko-KR" sz="2000" dirty="0" smtClean="0"/>
              <a:t>99</a:t>
            </a:r>
            <a:r>
              <a:rPr lang="ko-KR" altLang="en-US" sz="2000" dirty="0" smtClean="0"/>
              <a:t>다 </a:t>
            </a:r>
            <a:r>
              <a:rPr lang="en-US" altLang="ko-KR" sz="2000" dirty="0" smtClean="0"/>
              <a:t>3709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en-US" altLang="ko-KR" sz="2000" dirty="0" smtClean="0"/>
              <a:t>2. </a:t>
            </a:r>
            <a:r>
              <a:rPr lang="ko-KR" altLang="en-US" sz="2000" dirty="0" smtClean="0"/>
              <a:t>첫째 아이 </a:t>
            </a:r>
            <a:r>
              <a:rPr lang="en-US" altLang="ko-KR" sz="2000" dirty="0" smtClean="0"/>
              <a:t>4.21 kg </a:t>
            </a:r>
            <a:r>
              <a:rPr lang="ko-KR" altLang="en-US" sz="2000" dirty="0"/>
              <a:t>분만한 병력의 경산부가 </a:t>
            </a:r>
            <a:r>
              <a:rPr lang="ko-KR" altLang="en-US" sz="2000" dirty="0" smtClean="0"/>
              <a:t>분만 과정에서 태아의 머리가 나온 뒤 목에 감긴 탯줄을 자른 뒤 태아의 양측 어깨가 끼여 </a:t>
            </a:r>
            <a:r>
              <a:rPr lang="en-US" altLang="ko-KR" sz="2000" dirty="0" smtClean="0"/>
              <a:t>10</a:t>
            </a:r>
            <a:r>
              <a:rPr lang="ko-KR" altLang="en-US" sz="2000" dirty="0" smtClean="0"/>
              <a:t>분 동안 있다가 푸싱으로 </a:t>
            </a:r>
            <a:r>
              <a:rPr lang="en-US" altLang="ko-KR" sz="2000" dirty="0" smtClean="0"/>
              <a:t>4.2 kg </a:t>
            </a:r>
            <a:r>
              <a:rPr lang="ko-KR" altLang="en-US" sz="2000" dirty="0" smtClean="0"/>
              <a:t>출산한 후 청색 증 있던 신생아를 기관 삽 관 없이 간호사가 택시로 인근 병원으로 전원</a:t>
            </a:r>
            <a:r>
              <a:rPr lang="en-US" altLang="ko-KR" sz="2000" dirty="0" smtClean="0"/>
              <a:t> </a:t>
            </a:r>
            <a:r>
              <a:rPr lang="ko-KR" altLang="en-US" sz="2000" dirty="0" smtClean="0"/>
              <a:t>하였으나 사망 한 사례로 기관 삽 관 없이 전원 한 과실 인정 하였고 산모 또한 과다출혈로 수혈 및 자궁 적출을 한 경우로 </a:t>
            </a:r>
            <a:r>
              <a:rPr lang="en-US" altLang="ko-KR" sz="2000" dirty="0" smtClean="0">
                <a:solidFill>
                  <a:srgbClr val="00B0F0"/>
                </a:solidFill>
              </a:rPr>
              <a:t>50%</a:t>
            </a:r>
            <a:r>
              <a:rPr lang="ko-KR" altLang="en-US" sz="2000" dirty="0" smtClean="0">
                <a:solidFill>
                  <a:srgbClr val="00B0F0"/>
                </a:solidFill>
              </a:rPr>
              <a:t>과실을 인정 하여 </a:t>
            </a:r>
            <a:r>
              <a:rPr lang="en-US" altLang="ko-KR" sz="2000" dirty="0" smtClean="0">
                <a:solidFill>
                  <a:srgbClr val="00B0F0"/>
                </a:solidFill>
              </a:rPr>
              <a:t>7300</a:t>
            </a:r>
            <a:r>
              <a:rPr lang="ko-KR" altLang="en-US" sz="2000" dirty="0" smtClean="0">
                <a:solidFill>
                  <a:srgbClr val="00B0F0"/>
                </a:solidFill>
              </a:rPr>
              <a:t>만원 지급 판결 </a:t>
            </a:r>
            <a:r>
              <a:rPr lang="en-US" altLang="ko-KR" sz="2000" dirty="0" smtClean="0"/>
              <a:t>(</a:t>
            </a:r>
            <a:r>
              <a:rPr lang="ko-KR" altLang="en-US" sz="2000" dirty="0" smtClean="0"/>
              <a:t>대전 고등 법원 </a:t>
            </a:r>
            <a:r>
              <a:rPr lang="en-US" altLang="ko-KR" sz="2000" dirty="0" smtClean="0"/>
              <a:t>2000.5.31 </a:t>
            </a:r>
            <a:r>
              <a:rPr lang="ko-KR" altLang="en-US" sz="2000" dirty="0" smtClean="0"/>
              <a:t>선고 </a:t>
            </a:r>
            <a:r>
              <a:rPr lang="en-US" altLang="ko-KR" sz="2000" dirty="0" smtClean="0"/>
              <a:t>98</a:t>
            </a:r>
            <a:r>
              <a:rPr lang="ko-KR" altLang="en-US" sz="2000" dirty="0" smtClean="0"/>
              <a:t>나 </a:t>
            </a:r>
            <a:r>
              <a:rPr lang="en-US" altLang="ko-KR" sz="2000" dirty="0" smtClean="0"/>
              <a:t>4789 </a:t>
            </a:r>
            <a:r>
              <a:rPr lang="ko-KR" altLang="en-US" sz="2000" dirty="0" smtClean="0"/>
              <a:t>판결</a:t>
            </a:r>
            <a:r>
              <a:rPr lang="en-US" altLang="ko-KR" sz="2000" dirty="0" smtClean="0"/>
              <a:t>)</a:t>
            </a:r>
            <a:r>
              <a:rPr lang="ko-KR" altLang="en-US" sz="2000" dirty="0" smtClean="0"/>
              <a:t> </a:t>
            </a:r>
            <a:endParaRPr lang="ko-KR" altLang="en-US" sz="2000" dirty="0"/>
          </a:p>
        </p:txBody>
      </p:sp>
    </p:spTree>
    <p:extLst>
      <p:ext uri="{BB962C8B-B14F-4D97-AF65-F5344CB8AC3E}">
        <p14:creationId xmlns:p14="http://schemas.microsoft.com/office/powerpoint/2010/main" val="28589209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a:t>견갑 난산 </a:t>
            </a:r>
            <a:r>
              <a:rPr lang="en-US" altLang="ko-KR" sz="2800" dirty="0"/>
              <a:t>,</a:t>
            </a:r>
            <a:r>
              <a:rPr lang="ko-KR" altLang="en-US" sz="2800" dirty="0"/>
              <a:t>상완 신경 총 손상 </a:t>
            </a:r>
          </a:p>
        </p:txBody>
      </p:sp>
      <p:sp>
        <p:nvSpPr>
          <p:cNvPr id="3" name="내용 개체 틀 2"/>
          <p:cNvSpPr>
            <a:spLocks noGrp="1"/>
          </p:cNvSpPr>
          <p:nvPr>
            <p:ph idx="1"/>
          </p:nvPr>
        </p:nvSpPr>
        <p:spPr>
          <a:xfrm>
            <a:off x="107504" y="1371600"/>
            <a:ext cx="8928992" cy="5297760"/>
          </a:xfrm>
        </p:spPr>
        <p:txBody>
          <a:bodyPr/>
          <a:lstStyle/>
          <a:p>
            <a:pPr marL="0" indent="0" algn="just">
              <a:buNone/>
            </a:pPr>
            <a:r>
              <a:rPr lang="en-US" altLang="ko-KR" sz="2000" dirty="0" smtClean="0"/>
              <a:t>3. </a:t>
            </a:r>
            <a:r>
              <a:rPr lang="ko-KR" altLang="en-US" sz="2000" dirty="0" smtClean="0"/>
              <a:t>신생아가 </a:t>
            </a:r>
            <a:r>
              <a:rPr lang="en-US" altLang="ko-KR" sz="2000" dirty="0" smtClean="0"/>
              <a:t>4.5kg</a:t>
            </a:r>
            <a:r>
              <a:rPr lang="ko-KR" altLang="en-US" sz="2000" dirty="0" smtClean="0"/>
              <a:t>분만 되던 중 머리만 만출 되고 양측 어깨가 만출 되지 않아 맥 </a:t>
            </a:r>
            <a:r>
              <a:rPr lang="ko-KR" altLang="en-US" sz="2000" dirty="0" err="1" smtClean="0"/>
              <a:t>로보트</a:t>
            </a:r>
            <a:r>
              <a:rPr lang="ko-KR" altLang="en-US" sz="2000" dirty="0" smtClean="0"/>
              <a:t>  수기 법으로 견인하여 분만하던 도중  우측 상완 마비 발생 된</a:t>
            </a:r>
            <a:r>
              <a:rPr lang="en-US" altLang="ko-KR" sz="2000" dirty="0" smtClean="0"/>
              <a:t> </a:t>
            </a:r>
            <a:r>
              <a:rPr lang="ko-KR" altLang="en-US" sz="2000" dirty="0" smtClean="0"/>
              <a:t>사례로 </a:t>
            </a:r>
            <a:r>
              <a:rPr lang="ko-KR" altLang="en-US" sz="2000" dirty="0" smtClean="0">
                <a:solidFill>
                  <a:srgbClr val="00B0F0"/>
                </a:solidFill>
              </a:rPr>
              <a:t>과실 </a:t>
            </a:r>
            <a:r>
              <a:rPr lang="ko-KR" altLang="en-US" sz="2000" dirty="0" smtClean="0">
                <a:solidFill>
                  <a:srgbClr val="00B0F0"/>
                </a:solidFill>
              </a:rPr>
              <a:t>책임으로 </a:t>
            </a:r>
            <a:r>
              <a:rPr lang="en-US" altLang="ko-KR" sz="2000" dirty="0" smtClean="0">
                <a:solidFill>
                  <a:srgbClr val="00B0F0"/>
                </a:solidFill>
              </a:rPr>
              <a:t>4</a:t>
            </a:r>
            <a:r>
              <a:rPr lang="ko-KR" altLang="en-US" sz="2000" dirty="0" smtClean="0">
                <a:solidFill>
                  <a:srgbClr val="00B0F0"/>
                </a:solidFill>
              </a:rPr>
              <a:t>천 </a:t>
            </a:r>
            <a:r>
              <a:rPr lang="en-US" altLang="ko-KR" sz="2000" dirty="0" smtClean="0">
                <a:solidFill>
                  <a:srgbClr val="00B0F0"/>
                </a:solidFill>
              </a:rPr>
              <a:t>500</a:t>
            </a:r>
            <a:r>
              <a:rPr lang="ko-KR" altLang="en-US" sz="2000" dirty="0" smtClean="0">
                <a:solidFill>
                  <a:srgbClr val="00B0F0"/>
                </a:solidFill>
              </a:rPr>
              <a:t>만원 판결 </a:t>
            </a:r>
            <a:r>
              <a:rPr lang="en-US" altLang="ko-KR" sz="2000" dirty="0" smtClean="0"/>
              <a:t>(</a:t>
            </a:r>
            <a:r>
              <a:rPr lang="ko-KR" altLang="en-US" sz="2000" dirty="0" smtClean="0"/>
              <a:t>부산 고등 법원 </a:t>
            </a:r>
            <a:r>
              <a:rPr lang="en-US" altLang="ko-KR" sz="2000" dirty="0" smtClean="0"/>
              <a:t>2000.7.14 </a:t>
            </a:r>
            <a:r>
              <a:rPr lang="ko-KR" altLang="en-US" sz="2000" dirty="0" smtClean="0"/>
              <a:t>선고 </a:t>
            </a:r>
            <a:r>
              <a:rPr lang="en-US" altLang="ko-KR" sz="2000" dirty="0" smtClean="0"/>
              <a:t>99</a:t>
            </a:r>
            <a:r>
              <a:rPr lang="ko-KR" altLang="en-US" sz="2000" dirty="0" smtClean="0"/>
              <a:t>나 </a:t>
            </a:r>
            <a:r>
              <a:rPr lang="en-US" altLang="ko-KR" sz="2000" dirty="0" smtClean="0"/>
              <a:t>6456 </a:t>
            </a:r>
            <a:r>
              <a:rPr lang="ko-KR" altLang="en-US" sz="2000" dirty="0" smtClean="0"/>
              <a:t>판결 </a:t>
            </a:r>
            <a:r>
              <a:rPr lang="en-US" altLang="ko-KR" sz="2000" dirty="0" smtClean="0"/>
              <a:t> )</a:t>
            </a:r>
          </a:p>
          <a:p>
            <a:pPr marL="0" indent="0" algn="just">
              <a:buNone/>
            </a:pPr>
            <a:endParaRPr lang="en-US" altLang="ko-KR" sz="2000" dirty="0" smtClean="0"/>
          </a:p>
          <a:p>
            <a:pPr marL="0" indent="0" algn="just">
              <a:buNone/>
            </a:pPr>
            <a:r>
              <a:rPr lang="en-US" altLang="ko-KR" sz="2000" dirty="0" smtClean="0"/>
              <a:t>4. </a:t>
            </a:r>
            <a:r>
              <a:rPr lang="ko-KR" altLang="en-US" sz="2000" dirty="0" smtClean="0"/>
              <a:t>초음파상</a:t>
            </a:r>
            <a:r>
              <a:rPr lang="en-US" altLang="ko-KR" sz="2000" dirty="0" smtClean="0"/>
              <a:t> </a:t>
            </a:r>
            <a:r>
              <a:rPr lang="ko-KR" altLang="en-US" sz="2000" dirty="0" smtClean="0"/>
              <a:t>예상 체중이 </a:t>
            </a:r>
            <a:r>
              <a:rPr lang="en-US" altLang="ko-KR" sz="2000" dirty="0" smtClean="0"/>
              <a:t>3.75 kg </a:t>
            </a:r>
            <a:r>
              <a:rPr lang="ko-KR" altLang="en-US" sz="2000" dirty="0" smtClean="0"/>
              <a:t>으로 골반 계측 결과 질식분만 시도 하였으나 </a:t>
            </a:r>
            <a:r>
              <a:rPr lang="en-US" altLang="ko-KR" sz="2000" dirty="0" smtClean="0"/>
              <a:t>4.38 kg</a:t>
            </a:r>
            <a:r>
              <a:rPr lang="ko-KR" altLang="en-US" sz="2000" dirty="0" smtClean="0"/>
              <a:t>의 거대 아 분만 과정에서 상완 신경 총 마비 초래한 과실을 인정하여 </a:t>
            </a:r>
            <a:r>
              <a:rPr lang="en-US" altLang="ko-KR" sz="2000" dirty="0" smtClean="0">
                <a:solidFill>
                  <a:srgbClr val="00B0F0"/>
                </a:solidFill>
              </a:rPr>
              <a:t>60%</a:t>
            </a:r>
            <a:r>
              <a:rPr lang="ko-KR" altLang="en-US" sz="2000" dirty="0" smtClean="0">
                <a:solidFill>
                  <a:srgbClr val="00B0F0"/>
                </a:solidFill>
              </a:rPr>
              <a:t>로 </a:t>
            </a:r>
            <a:r>
              <a:rPr lang="en-US" altLang="ko-KR" sz="2000" dirty="0" smtClean="0">
                <a:solidFill>
                  <a:srgbClr val="00B0F0"/>
                </a:solidFill>
              </a:rPr>
              <a:t>6440</a:t>
            </a:r>
            <a:r>
              <a:rPr lang="ko-KR" altLang="en-US" sz="2000" dirty="0" smtClean="0">
                <a:solidFill>
                  <a:srgbClr val="00B0F0"/>
                </a:solidFill>
              </a:rPr>
              <a:t>만원 지급 판결</a:t>
            </a:r>
            <a:r>
              <a:rPr lang="en-US" altLang="ko-KR" sz="2000" dirty="0" smtClean="0"/>
              <a:t>(</a:t>
            </a:r>
            <a:r>
              <a:rPr lang="ko-KR" altLang="en-US" sz="2000" dirty="0" smtClean="0"/>
              <a:t>인천 지법 </a:t>
            </a:r>
            <a:r>
              <a:rPr lang="en-US" altLang="ko-KR" sz="2000" dirty="0" smtClean="0"/>
              <a:t>2001.3.21 </a:t>
            </a:r>
            <a:r>
              <a:rPr lang="ko-KR" altLang="en-US" sz="2000" dirty="0" smtClean="0"/>
              <a:t>선고 </a:t>
            </a:r>
            <a:r>
              <a:rPr lang="en-US" altLang="ko-KR" sz="2000" dirty="0" smtClean="0"/>
              <a:t>98</a:t>
            </a:r>
            <a:r>
              <a:rPr lang="ko-KR" altLang="en-US" sz="2000" dirty="0" smtClean="0"/>
              <a:t>가 합 </a:t>
            </a:r>
            <a:r>
              <a:rPr lang="en-US" altLang="ko-KR" sz="2000" dirty="0" smtClean="0"/>
              <a:t>20444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en-US" altLang="ko-KR" sz="2000" dirty="0" smtClean="0"/>
              <a:t>5. </a:t>
            </a:r>
            <a:r>
              <a:rPr lang="ko-KR" altLang="en-US" sz="2000" dirty="0"/>
              <a:t>상완 신경 총 </a:t>
            </a:r>
            <a:r>
              <a:rPr lang="ko-KR" altLang="en-US" sz="2000" dirty="0" smtClean="0"/>
              <a:t>마비의 판례의 태도는 </a:t>
            </a:r>
            <a:r>
              <a:rPr lang="ko-KR" altLang="en-US" sz="2000" dirty="0"/>
              <a:t>기타의 </a:t>
            </a:r>
            <a:r>
              <a:rPr lang="ko-KR" altLang="en-US" sz="2000" dirty="0" smtClean="0"/>
              <a:t>법원 판례도 대부분 </a:t>
            </a:r>
            <a:r>
              <a:rPr lang="en-US" altLang="ko-KR" sz="2000" dirty="0" smtClean="0"/>
              <a:t>0%~70%</a:t>
            </a:r>
            <a:r>
              <a:rPr lang="ko-KR" altLang="en-US" sz="2000" dirty="0" smtClean="0"/>
              <a:t>의 과실 책임을 물어 </a:t>
            </a:r>
            <a:r>
              <a:rPr lang="en-US" altLang="ko-KR" sz="2000" dirty="0" smtClean="0">
                <a:solidFill>
                  <a:srgbClr val="00B0F0"/>
                </a:solidFill>
              </a:rPr>
              <a:t>5000</a:t>
            </a:r>
            <a:r>
              <a:rPr lang="ko-KR" altLang="en-US" sz="2000" dirty="0" smtClean="0">
                <a:solidFill>
                  <a:srgbClr val="00B0F0"/>
                </a:solidFill>
              </a:rPr>
              <a:t>만원</a:t>
            </a:r>
            <a:r>
              <a:rPr lang="en-US" altLang="ko-KR" sz="2000" dirty="0" smtClean="0">
                <a:solidFill>
                  <a:srgbClr val="00B0F0"/>
                </a:solidFill>
              </a:rPr>
              <a:t>~6000</a:t>
            </a:r>
            <a:r>
              <a:rPr lang="ko-KR" altLang="en-US" sz="2000" dirty="0" smtClean="0">
                <a:solidFill>
                  <a:srgbClr val="00B0F0"/>
                </a:solidFill>
              </a:rPr>
              <a:t>만원</a:t>
            </a:r>
            <a:r>
              <a:rPr lang="en-US" altLang="ko-KR" sz="2000" dirty="0" smtClean="0">
                <a:solidFill>
                  <a:srgbClr val="00B0F0"/>
                </a:solidFill>
              </a:rPr>
              <a:t> </a:t>
            </a:r>
            <a:r>
              <a:rPr lang="ko-KR" altLang="en-US" sz="2000" dirty="0" smtClean="0">
                <a:solidFill>
                  <a:srgbClr val="00B0F0"/>
                </a:solidFill>
              </a:rPr>
              <a:t>배상</a:t>
            </a:r>
            <a:r>
              <a:rPr lang="en-US" altLang="ko-KR" sz="2000" dirty="0" smtClean="0">
                <a:solidFill>
                  <a:srgbClr val="00B0F0"/>
                </a:solidFill>
              </a:rPr>
              <a:t> </a:t>
            </a:r>
            <a:r>
              <a:rPr lang="ko-KR" altLang="en-US" sz="2000" dirty="0" smtClean="0">
                <a:solidFill>
                  <a:srgbClr val="00B0F0"/>
                </a:solidFill>
              </a:rPr>
              <a:t>책임을 </a:t>
            </a:r>
            <a:r>
              <a:rPr lang="ko-KR" altLang="en-US" sz="2000" dirty="0" smtClean="0"/>
              <a:t>지우고 있다</a:t>
            </a:r>
            <a:r>
              <a:rPr lang="en-US" altLang="ko-KR" sz="2000" dirty="0" smtClean="0"/>
              <a:t>.(</a:t>
            </a:r>
            <a:r>
              <a:rPr lang="ko-KR" altLang="en-US" sz="2000" dirty="0" smtClean="0"/>
              <a:t>부산지법 </a:t>
            </a:r>
            <a:r>
              <a:rPr lang="en-US" altLang="ko-KR" sz="2000" dirty="0" smtClean="0"/>
              <a:t>2000.8.14 </a:t>
            </a:r>
            <a:r>
              <a:rPr lang="ko-KR" altLang="en-US" sz="2000" dirty="0" smtClean="0"/>
              <a:t>선고 </a:t>
            </a:r>
            <a:r>
              <a:rPr lang="en-US" altLang="ko-KR" sz="2000" dirty="0" smtClean="0"/>
              <a:t>99</a:t>
            </a:r>
            <a:r>
              <a:rPr lang="ko-KR" altLang="en-US" sz="2000" dirty="0" smtClean="0"/>
              <a:t>가 합 </a:t>
            </a:r>
            <a:r>
              <a:rPr lang="en-US" altLang="ko-KR" sz="2000" dirty="0" smtClean="0"/>
              <a:t>10922 </a:t>
            </a:r>
            <a:r>
              <a:rPr lang="ko-KR" altLang="en-US" sz="2000" dirty="0" smtClean="0"/>
              <a:t>판결</a:t>
            </a:r>
            <a:r>
              <a:rPr lang="en-US" altLang="ko-KR" sz="2000" dirty="0" smtClean="0"/>
              <a:t>)</a:t>
            </a:r>
          </a:p>
          <a:p>
            <a:pPr algn="just"/>
            <a:endParaRPr lang="ko-KR" altLang="en-US" sz="2000" dirty="0"/>
          </a:p>
        </p:txBody>
      </p:sp>
    </p:spTree>
    <p:extLst>
      <p:ext uri="{BB962C8B-B14F-4D97-AF65-F5344CB8AC3E}">
        <p14:creationId xmlns:p14="http://schemas.microsoft.com/office/powerpoint/2010/main" val="34016585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476672"/>
            <a:ext cx="7669088" cy="563563"/>
          </a:xfrm>
        </p:spPr>
        <p:txBody>
          <a:bodyPr/>
          <a:lstStyle/>
          <a:p>
            <a:r>
              <a:rPr lang="ko-KR" altLang="en-US" sz="2800" dirty="0" smtClean="0"/>
              <a:t>임신</a:t>
            </a:r>
            <a:r>
              <a:rPr lang="en-US" altLang="ko-KR" sz="2800" dirty="0" smtClean="0"/>
              <a:t> </a:t>
            </a:r>
            <a:r>
              <a:rPr lang="ko-KR" altLang="en-US" sz="2800" dirty="0" smtClean="0"/>
              <a:t>중독증  산모 사망 </a:t>
            </a:r>
            <a:r>
              <a:rPr lang="en-US" altLang="ko-KR" sz="2800" dirty="0" smtClean="0"/>
              <a:t>(</a:t>
            </a:r>
            <a:r>
              <a:rPr lang="ko-KR" altLang="en-US" sz="2800" dirty="0" smtClean="0"/>
              <a:t>전원의무 위반</a:t>
            </a:r>
            <a:r>
              <a:rPr lang="en-US" altLang="ko-KR" sz="2800" dirty="0" smtClean="0"/>
              <a:t>)</a:t>
            </a:r>
            <a:endParaRPr lang="ko-KR" altLang="en-US" sz="2800" dirty="0"/>
          </a:p>
        </p:txBody>
      </p:sp>
      <p:sp>
        <p:nvSpPr>
          <p:cNvPr id="3" name="내용 개체 틀 2"/>
          <p:cNvSpPr>
            <a:spLocks noGrp="1"/>
          </p:cNvSpPr>
          <p:nvPr>
            <p:ph idx="1"/>
          </p:nvPr>
        </p:nvSpPr>
        <p:spPr>
          <a:xfrm>
            <a:off x="107504" y="1484784"/>
            <a:ext cx="8928992" cy="5544616"/>
          </a:xfrm>
        </p:spPr>
        <p:txBody>
          <a:bodyPr/>
          <a:lstStyle/>
          <a:p>
            <a:pPr marL="0" indent="0" algn="just">
              <a:buNone/>
            </a:pPr>
            <a:r>
              <a:rPr lang="ko-KR" altLang="en-US" sz="2000" dirty="0" smtClean="0"/>
              <a:t>임신 </a:t>
            </a:r>
            <a:r>
              <a:rPr lang="en-US" altLang="ko-KR" sz="2000" dirty="0" smtClean="0"/>
              <a:t>37</a:t>
            </a:r>
            <a:r>
              <a:rPr lang="ko-KR" altLang="en-US" sz="2000" dirty="0" smtClean="0"/>
              <a:t>주 </a:t>
            </a:r>
            <a:r>
              <a:rPr lang="en-US" altLang="ko-KR" sz="2000" dirty="0" smtClean="0"/>
              <a:t>3</a:t>
            </a:r>
            <a:r>
              <a:rPr lang="ko-KR" altLang="en-US" sz="2000" dirty="0" smtClean="0"/>
              <a:t>일 손발이 붓고 눈이 잘 안 보이는 증상이 있고 혈압이 </a:t>
            </a:r>
            <a:r>
              <a:rPr lang="en-US" altLang="ko-KR" sz="2000" dirty="0" smtClean="0"/>
              <a:t>140/100 </a:t>
            </a:r>
            <a:r>
              <a:rPr lang="ko-KR" altLang="en-US" sz="2000" dirty="0" smtClean="0"/>
              <a:t>으로 진통이 시작되어 태아가 </a:t>
            </a:r>
            <a:r>
              <a:rPr lang="en-US" altLang="ko-KR" sz="2000" dirty="0" smtClean="0"/>
              <a:t>IUGR </a:t>
            </a:r>
            <a:r>
              <a:rPr lang="ko-KR" altLang="en-US" sz="2000" dirty="0" smtClean="0"/>
              <a:t>로 만 전원의뢰서를 작성하여 전원 하였으나 </a:t>
            </a:r>
            <a:r>
              <a:rPr lang="en-US" altLang="ko-KR" sz="2000" dirty="0" smtClean="0"/>
              <a:t>B</a:t>
            </a:r>
            <a:r>
              <a:rPr lang="ko-KR" altLang="en-US" sz="2000" dirty="0" smtClean="0"/>
              <a:t>병원 도착 당시 혈압이 </a:t>
            </a:r>
            <a:r>
              <a:rPr lang="en-US" altLang="ko-KR" sz="2000" dirty="0" smtClean="0"/>
              <a:t>180/120 </a:t>
            </a:r>
            <a:r>
              <a:rPr lang="ko-KR" altLang="en-US" sz="2000" dirty="0" smtClean="0"/>
              <a:t>도착 하였으나 </a:t>
            </a:r>
            <a:r>
              <a:rPr lang="en-US" altLang="ko-KR" sz="2000" dirty="0"/>
              <a:t> </a:t>
            </a:r>
            <a:r>
              <a:rPr lang="ko-KR" altLang="en-US" sz="2000" dirty="0" smtClean="0"/>
              <a:t>지나 오심 구토 전신경련의 자간 증이 보여  바륨 만 투여 후 </a:t>
            </a:r>
            <a:r>
              <a:rPr lang="en-US" altLang="ko-KR" sz="2000" dirty="0" smtClean="0"/>
              <a:t>C</a:t>
            </a:r>
            <a:r>
              <a:rPr lang="ko-KR" altLang="en-US" sz="2000" dirty="0" smtClean="0"/>
              <a:t>병원에 이송 후  응급 제왕 절개술 시행 후 출산하였으나  </a:t>
            </a:r>
            <a:r>
              <a:rPr lang="en-US" altLang="ko-KR" sz="2000" dirty="0" smtClean="0"/>
              <a:t>4</a:t>
            </a:r>
            <a:r>
              <a:rPr lang="ko-KR" altLang="en-US" sz="2000" dirty="0" smtClean="0"/>
              <a:t>시간 후 전신 경련 과 </a:t>
            </a:r>
            <a:r>
              <a:rPr lang="ko-KR" altLang="en-US" sz="2000" dirty="0"/>
              <a:t>혈</a:t>
            </a:r>
            <a:r>
              <a:rPr lang="ko-KR" altLang="en-US" sz="2000" dirty="0" smtClean="0"/>
              <a:t>압 상승으로 혈압 강하 제에 반응 없이 혼수 상태에 이르러 검사상 뇌 실질 출혈  뇌실 내 출혈 및 연수 마비로 사망 한 경우로 법원은 처음 전원 한 병원에서 전원 당시 임신 중독증에 관한 기록을 보내지 않아 상급 병원에서 응급 처치를 지연하게 된 책임을 물어 </a:t>
            </a:r>
            <a:r>
              <a:rPr lang="en-US" altLang="ko-KR" sz="2000" dirty="0" smtClean="0">
                <a:solidFill>
                  <a:srgbClr val="00B0F0"/>
                </a:solidFill>
              </a:rPr>
              <a:t>40%</a:t>
            </a:r>
            <a:r>
              <a:rPr lang="ko-KR" altLang="en-US" sz="2000" dirty="0" smtClean="0">
                <a:solidFill>
                  <a:srgbClr val="00B0F0"/>
                </a:solidFill>
              </a:rPr>
              <a:t>인 </a:t>
            </a:r>
            <a:r>
              <a:rPr lang="en-US" altLang="ko-KR" sz="2000" dirty="0" smtClean="0">
                <a:solidFill>
                  <a:srgbClr val="00B0F0"/>
                </a:solidFill>
              </a:rPr>
              <a:t>7684 </a:t>
            </a:r>
            <a:r>
              <a:rPr lang="ko-KR" altLang="en-US" sz="2000" dirty="0" smtClean="0">
                <a:solidFill>
                  <a:srgbClr val="00B0F0"/>
                </a:solidFill>
              </a:rPr>
              <a:t>만원을 배상 하라고 판결</a:t>
            </a:r>
            <a:r>
              <a:rPr lang="en-US" altLang="ko-KR" sz="2000" dirty="0" smtClean="0"/>
              <a:t>(</a:t>
            </a:r>
            <a:r>
              <a:rPr lang="ko-KR" altLang="en-US" sz="2000" dirty="0" smtClean="0"/>
              <a:t>대법원 </a:t>
            </a:r>
            <a:r>
              <a:rPr lang="en-US" altLang="ko-KR" sz="2000" dirty="0" smtClean="0"/>
              <a:t>2003.12.26 </a:t>
            </a:r>
            <a:r>
              <a:rPr lang="ko-KR" altLang="en-US" sz="2000" dirty="0" smtClean="0"/>
              <a:t>선고 </a:t>
            </a:r>
            <a:r>
              <a:rPr lang="en-US" altLang="ko-KR" sz="2000" dirty="0" smtClean="0"/>
              <a:t>2003</a:t>
            </a:r>
            <a:r>
              <a:rPr lang="ko-KR" altLang="en-US" sz="2000" dirty="0" smtClean="0"/>
              <a:t>다</a:t>
            </a:r>
            <a:r>
              <a:rPr lang="en-US" altLang="ko-KR" sz="2000" dirty="0" smtClean="0"/>
              <a:t>13298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33833295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260648"/>
            <a:ext cx="8352928" cy="936104"/>
          </a:xfrm>
        </p:spPr>
        <p:txBody>
          <a:bodyPr/>
          <a:lstStyle/>
          <a:p>
            <a:r>
              <a:rPr lang="ko-KR" altLang="en-US" sz="2800" dirty="0" smtClean="0"/>
              <a:t>자간 전 증</a:t>
            </a:r>
            <a:r>
              <a:rPr lang="en-US" altLang="ko-KR" sz="2800" dirty="0" smtClean="0"/>
              <a:t>, </a:t>
            </a:r>
            <a:r>
              <a:rPr lang="ko-KR" altLang="en-US" sz="2800" dirty="0" smtClean="0"/>
              <a:t>태반 조기박리</a:t>
            </a:r>
            <a:r>
              <a:rPr lang="en-US" altLang="ko-KR" sz="2800" dirty="0" smtClean="0"/>
              <a:t>, </a:t>
            </a:r>
            <a:r>
              <a:rPr lang="ko-KR" altLang="en-US" sz="2800" dirty="0" smtClean="0"/>
              <a:t> 신생아 사망   </a:t>
            </a:r>
            <a:endParaRPr lang="ko-KR" altLang="en-US" sz="2800" dirty="0"/>
          </a:p>
        </p:txBody>
      </p:sp>
      <p:sp>
        <p:nvSpPr>
          <p:cNvPr id="3" name="내용 개체 틀 2"/>
          <p:cNvSpPr>
            <a:spLocks noGrp="1"/>
          </p:cNvSpPr>
          <p:nvPr>
            <p:ph idx="1"/>
          </p:nvPr>
        </p:nvSpPr>
        <p:spPr>
          <a:xfrm>
            <a:off x="179512" y="1340768"/>
            <a:ext cx="8784976" cy="5733256"/>
          </a:xfrm>
        </p:spPr>
        <p:txBody>
          <a:bodyPr/>
          <a:lstStyle/>
          <a:p>
            <a:pPr marL="0" indent="0" algn="just">
              <a:buNone/>
            </a:pPr>
            <a:r>
              <a:rPr lang="en-US" altLang="ko-KR" sz="2000" dirty="0" smtClean="0"/>
              <a:t>1. </a:t>
            </a:r>
            <a:r>
              <a:rPr lang="ko-KR" altLang="en-US" sz="2000" dirty="0" smtClean="0"/>
              <a:t>분만 예정일 </a:t>
            </a:r>
            <a:r>
              <a:rPr lang="en-US" altLang="ko-KR" sz="2000" dirty="0" smtClean="0"/>
              <a:t>5</a:t>
            </a:r>
            <a:r>
              <a:rPr lang="ko-KR" altLang="en-US" sz="2000" dirty="0" smtClean="0"/>
              <a:t>일전 혈압이</a:t>
            </a:r>
            <a:r>
              <a:rPr lang="en-US" altLang="ko-KR" sz="2000" dirty="0" smtClean="0"/>
              <a:t>140/80 </a:t>
            </a:r>
            <a:r>
              <a:rPr lang="ko-KR" altLang="en-US" sz="2000" dirty="0" smtClean="0"/>
              <a:t>요 단백 </a:t>
            </a:r>
            <a:r>
              <a:rPr lang="en-US" altLang="ko-KR" sz="2000" dirty="0" smtClean="0"/>
              <a:t>+/-,</a:t>
            </a:r>
            <a:r>
              <a:rPr lang="ko-KR" altLang="en-US" sz="2000" dirty="0" smtClean="0"/>
              <a:t>하지 부종    </a:t>
            </a:r>
            <a:r>
              <a:rPr lang="en-US" altLang="ko-KR" sz="2000" dirty="0" smtClean="0"/>
              <a:t>+/- </a:t>
            </a:r>
            <a:r>
              <a:rPr lang="ko-KR" altLang="en-US" sz="2000" dirty="0" smtClean="0"/>
              <a:t>으로 귀가 다음 </a:t>
            </a:r>
            <a:r>
              <a:rPr lang="ko-KR" altLang="en-US" sz="2000" dirty="0"/>
              <a:t>날</a:t>
            </a:r>
            <a:r>
              <a:rPr lang="ko-KR" altLang="en-US" sz="2000" dirty="0" smtClean="0"/>
              <a:t> 진통과 함께 내 원 당시 태아 심 박 동 </a:t>
            </a:r>
            <a:r>
              <a:rPr lang="en-US" altLang="ko-KR" sz="2000" dirty="0" smtClean="0"/>
              <a:t>40~50</a:t>
            </a:r>
            <a:r>
              <a:rPr lang="ko-KR" altLang="en-US" sz="2000" dirty="0" smtClean="0"/>
              <a:t>회</a:t>
            </a:r>
            <a:r>
              <a:rPr lang="en-US" altLang="ko-KR" sz="2000" dirty="0" smtClean="0"/>
              <a:t>/ </a:t>
            </a:r>
            <a:r>
              <a:rPr lang="ko-KR" altLang="en-US" sz="2000" dirty="0" smtClean="0"/>
              <a:t>분당 로 응급 제왕 절개수술을 하였으나 출산 후 </a:t>
            </a:r>
            <a:r>
              <a:rPr lang="en-US" altLang="ko-KR" sz="2000" dirty="0" smtClean="0"/>
              <a:t>10</a:t>
            </a:r>
            <a:r>
              <a:rPr lang="ko-KR" altLang="en-US" sz="2000" dirty="0" smtClean="0"/>
              <a:t>분 뒤 신생아 사망 자간 전 증으로 태반 조기박리의 가능성을 예견할 수 있었음에도 귀가시켜 결과적으로 태반 조기박리로 인한 </a:t>
            </a:r>
            <a:r>
              <a:rPr lang="ko-KR" altLang="en-US" sz="2000" dirty="0" smtClean="0">
                <a:solidFill>
                  <a:srgbClr val="00B0F0"/>
                </a:solidFill>
              </a:rPr>
              <a:t>응급 처치의 지연된 책임을 물어 </a:t>
            </a:r>
            <a:r>
              <a:rPr lang="en-US" altLang="ko-KR" sz="2000" dirty="0" smtClean="0">
                <a:solidFill>
                  <a:srgbClr val="00B0F0"/>
                </a:solidFill>
              </a:rPr>
              <a:t>40%</a:t>
            </a:r>
            <a:r>
              <a:rPr lang="ko-KR" altLang="en-US" sz="2000" dirty="0" smtClean="0">
                <a:solidFill>
                  <a:srgbClr val="00B0F0"/>
                </a:solidFill>
              </a:rPr>
              <a:t>과실 책임으로 </a:t>
            </a:r>
            <a:r>
              <a:rPr lang="en-US" altLang="ko-KR" sz="2000" dirty="0" smtClean="0">
                <a:solidFill>
                  <a:srgbClr val="00B0F0"/>
                </a:solidFill>
              </a:rPr>
              <a:t>4200</a:t>
            </a:r>
            <a:r>
              <a:rPr lang="ko-KR" altLang="en-US" sz="2000" dirty="0" smtClean="0">
                <a:solidFill>
                  <a:srgbClr val="00B0F0"/>
                </a:solidFill>
              </a:rPr>
              <a:t>만원 </a:t>
            </a:r>
            <a:r>
              <a:rPr lang="ko-KR" altLang="en-US" sz="2000" dirty="0" smtClean="0">
                <a:solidFill>
                  <a:srgbClr val="00B0F0"/>
                </a:solidFill>
              </a:rPr>
              <a:t>지급</a:t>
            </a:r>
            <a:r>
              <a:rPr lang="ko-KR" altLang="en-US" sz="2000" dirty="0" smtClean="0"/>
              <a:t> </a:t>
            </a:r>
            <a:r>
              <a:rPr lang="ko-KR" altLang="en-US" sz="2000" dirty="0" smtClean="0"/>
              <a:t>판결</a:t>
            </a:r>
            <a:r>
              <a:rPr lang="en-US" altLang="ko-KR" sz="2000" dirty="0" smtClean="0"/>
              <a:t>(</a:t>
            </a:r>
            <a:r>
              <a:rPr lang="ko-KR" altLang="en-US" sz="2000" dirty="0" smtClean="0"/>
              <a:t>대법원 </a:t>
            </a:r>
            <a:r>
              <a:rPr lang="en-US" altLang="ko-KR" sz="2000" dirty="0" smtClean="0"/>
              <a:t>2003.11.27 </a:t>
            </a:r>
            <a:r>
              <a:rPr lang="ko-KR" altLang="en-US" sz="2000" dirty="0" smtClean="0"/>
              <a:t>선고 </a:t>
            </a:r>
            <a:r>
              <a:rPr lang="en-US" altLang="ko-KR" sz="2000" dirty="0" smtClean="0"/>
              <a:t>2001</a:t>
            </a:r>
            <a:r>
              <a:rPr lang="ko-KR" altLang="en-US" sz="2000" dirty="0" smtClean="0"/>
              <a:t>다 </a:t>
            </a:r>
            <a:r>
              <a:rPr lang="en-US" altLang="ko-KR" sz="2000" dirty="0" smtClean="0"/>
              <a:t>2013 </a:t>
            </a:r>
            <a:r>
              <a:rPr lang="ko-KR" altLang="en-US" sz="2000" dirty="0" smtClean="0"/>
              <a:t>판결</a:t>
            </a:r>
            <a:r>
              <a:rPr lang="en-US" altLang="ko-KR" sz="2000" dirty="0" smtClean="0"/>
              <a:t>) </a:t>
            </a:r>
          </a:p>
          <a:p>
            <a:pPr marL="0" indent="0" algn="just">
              <a:buNone/>
            </a:pPr>
            <a:endParaRPr lang="en-US" altLang="ko-KR" sz="2000" dirty="0" smtClean="0"/>
          </a:p>
          <a:p>
            <a:pPr marL="0" indent="0" algn="just">
              <a:buNone/>
            </a:pPr>
            <a:r>
              <a:rPr lang="en-US" altLang="ko-KR" sz="2000" dirty="0" smtClean="0"/>
              <a:t>2. </a:t>
            </a:r>
            <a:r>
              <a:rPr lang="ko-KR" altLang="en-US" sz="2000" dirty="0" smtClean="0"/>
              <a:t>교통 사고 후 골절로 입원 치료 중 발생된 자간 전 증 및 </a:t>
            </a:r>
            <a:r>
              <a:rPr lang="en-US" altLang="ko-KR" sz="2000" dirty="0" smtClean="0"/>
              <a:t>HELLP </a:t>
            </a:r>
            <a:r>
              <a:rPr lang="ko-KR" altLang="en-US" sz="2000" dirty="0" smtClean="0"/>
              <a:t>증후군 확인 후  임신 </a:t>
            </a:r>
            <a:r>
              <a:rPr lang="en-US" altLang="ko-KR" sz="2000" dirty="0" smtClean="0"/>
              <a:t>31</a:t>
            </a:r>
            <a:r>
              <a:rPr lang="ko-KR" altLang="en-US" sz="2000" dirty="0" smtClean="0"/>
              <a:t>주 </a:t>
            </a:r>
            <a:r>
              <a:rPr lang="en-US" altLang="ko-KR" sz="2000" dirty="0" smtClean="0"/>
              <a:t>3</a:t>
            </a:r>
            <a:r>
              <a:rPr lang="ko-KR" altLang="en-US" sz="2000" dirty="0" smtClean="0"/>
              <a:t>일 태아 곤란 증으로 응급 제왕 절개로 </a:t>
            </a:r>
            <a:r>
              <a:rPr lang="en-US" altLang="ko-KR" sz="2000" dirty="0" smtClean="0"/>
              <a:t>1.1kg </a:t>
            </a:r>
            <a:r>
              <a:rPr lang="ko-KR" altLang="en-US" sz="2000" dirty="0" smtClean="0"/>
              <a:t>분만</a:t>
            </a:r>
            <a:r>
              <a:rPr lang="en-US" altLang="ko-KR" sz="2000" dirty="0" smtClean="0"/>
              <a:t> </a:t>
            </a:r>
            <a:r>
              <a:rPr lang="ko-KR" altLang="en-US" sz="2000" dirty="0" smtClean="0"/>
              <a:t>후 미숙아 패혈증으로 사망 하였고 산모는 만성 신부전증 초래 된 사례로 교통사고로 전자간증이 악화 되어 결국 만성신부전증에 이른 과실을 보험 회사에 물었으나 기각 되었고  환자가 인공임신 중절 수술을 원하였으나 하지 않고 임신을 지속시켜 악화되어 만성 신부전증에 이르게 했다는 과실을 부인하여 기각 하였다</a:t>
            </a:r>
            <a:r>
              <a:rPr lang="en-US" altLang="ko-KR" sz="2000" dirty="0" smtClean="0"/>
              <a:t>.( </a:t>
            </a:r>
            <a:r>
              <a:rPr lang="ko-KR" altLang="en-US" sz="2000" dirty="0" smtClean="0"/>
              <a:t>서울 지방 법원 </a:t>
            </a:r>
            <a:r>
              <a:rPr lang="en-US" altLang="ko-KR" sz="2000" dirty="0" smtClean="0"/>
              <a:t>1997.11.12 </a:t>
            </a:r>
            <a:r>
              <a:rPr lang="ko-KR" altLang="en-US" sz="2000" dirty="0" smtClean="0"/>
              <a:t>선고 </a:t>
            </a:r>
            <a:r>
              <a:rPr lang="en-US" altLang="ko-KR" sz="2000" dirty="0" smtClean="0"/>
              <a:t>96</a:t>
            </a:r>
            <a:r>
              <a:rPr lang="ko-KR" altLang="en-US" sz="2000" dirty="0" smtClean="0"/>
              <a:t>가 합 </a:t>
            </a:r>
            <a:r>
              <a:rPr lang="en-US" altLang="ko-KR" sz="2000" dirty="0" smtClean="0"/>
              <a:t>73191 </a:t>
            </a:r>
            <a:r>
              <a:rPr lang="ko-KR" altLang="en-US" sz="2000" dirty="0" smtClean="0"/>
              <a:t>판결</a:t>
            </a:r>
            <a:r>
              <a:rPr lang="en-US" altLang="ko-KR" sz="2000" dirty="0" smtClean="0"/>
              <a:t>)</a:t>
            </a:r>
          </a:p>
          <a:p>
            <a:pPr marL="0" indent="0" algn="just">
              <a:buNone/>
            </a:pPr>
            <a:endParaRPr lang="en-US" altLang="ko-KR" sz="2000" dirty="0"/>
          </a:p>
        </p:txBody>
      </p:sp>
    </p:spTree>
    <p:extLst>
      <p:ext uri="{BB962C8B-B14F-4D97-AF65-F5344CB8AC3E}">
        <p14:creationId xmlns:p14="http://schemas.microsoft.com/office/powerpoint/2010/main" val="21514721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smtClean="0"/>
              <a:t>자간 증 뇌 손상 </a:t>
            </a:r>
            <a:endParaRPr lang="ko-KR" altLang="en-US" sz="2800" dirty="0"/>
          </a:p>
        </p:txBody>
      </p:sp>
      <p:sp>
        <p:nvSpPr>
          <p:cNvPr id="3" name="내용 개체 틀 2"/>
          <p:cNvSpPr>
            <a:spLocks noGrp="1"/>
          </p:cNvSpPr>
          <p:nvPr>
            <p:ph idx="1"/>
          </p:nvPr>
        </p:nvSpPr>
        <p:spPr>
          <a:xfrm>
            <a:off x="179512" y="1371600"/>
            <a:ext cx="8784976" cy="5297760"/>
          </a:xfrm>
        </p:spPr>
        <p:txBody>
          <a:bodyPr/>
          <a:lstStyle/>
          <a:p>
            <a:pPr marL="0" indent="0" algn="just">
              <a:buNone/>
            </a:pPr>
            <a:r>
              <a:rPr lang="en-US" altLang="ko-KR" sz="2000" dirty="0" smtClean="0"/>
              <a:t>1. </a:t>
            </a:r>
            <a:r>
              <a:rPr lang="ko-KR" altLang="en-US" sz="2000" dirty="0" smtClean="0"/>
              <a:t>임신 </a:t>
            </a:r>
            <a:r>
              <a:rPr lang="en-US" altLang="ko-KR" sz="2000" dirty="0" smtClean="0"/>
              <a:t>35</a:t>
            </a:r>
            <a:r>
              <a:rPr lang="ko-KR" altLang="en-US" sz="2000" dirty="0" smtClean="0"/>
              <a:t>주 산모가 </a:t>
            </a:r>
            <a:r>
              <a:rPr lang="en-US" altLang="ko-KR" sz="2000" dirty="0" smtClean="0"/>
              <a:t>200/100 ,</a:t>
            </a:r>
            <a:r>
              <a:rPr lang="ko-KR" altLang="en-US" sz="2000" dirty="0" smtClean="0"/>
              <a:t>전신부종  </a:t>
            </a:r>
            <a:r>
              <a:rPr lang="en-US" altLang="ko-KR" sz="2000" dirty="0" smtClean="0"/>
              <a:t>HR 110 </a:t>
            </a:r>
            <a:r>
              <a:rPr lang="ko-KR" altLang="en-US" sz="2000" dirty="0" smtClean="0"/>
              <a:t>회로 임신중독증 입원 중 </a:t>
            </a:r>
            <a:r>
              <a:rPr lang="en-US" altLang="ko-KR" sz="2000" dirty="0" smtClean="0"/>
              <a:t>50% </a:t>
            </a:r>
            <a:r>
              <a:rPr lang="ko-KR" altLang="en-US" sz="2000" dirty="0" smtClean="0"/>
              <a:t>황산 마그네슘 을 정맥과 둔부에 근육 주사하고 </a:t>
            </a:r>
            <a:r>
              <a:rPr lang="ko-KR" altLang="en-US" sz="2000" dirty="0" err="1" smtClean="0"/>
              <a:t>하이드랄라진</a:t>
            </a:r>
            <a:r>
              <a:rPr lang="ko-KR" altLang="en-US" sz="2000" dirty="0" smtClean="0"/>
              <a:t> </a:t>
            </a:r>
            <a:r>
              <a:rPr lang="en-US" altLang="ko-KR" sz="2000" dirty="0" smtClean="0"/>
              <a:t>5mg </a:t>
            </a:r>
            <a:r>
              <a:rPr lang="ko-KR" altLang="en-US" sz="2000" dirty="0" smtClean="0"/>
              <a:t>을 </a:t>
            </a:r>
            <a:r>
              <a:rPr lang="en-US" altLang="ko-KR" sz="2000" dirty="0" smtClean="0"/>
              <a:t>20%</a:t>
            </a:r>
            <a:r>
              <a:rPr lang="ko-KR" altLang="en-US" sz="2000" dirty="0" smtClean="0"/>
              <a:t>포도당 </a:t>
            </a:r>
            <a:r>
              <a:rPr lang="en-US" altLang="ko-KR" sz="2000" dirty="0" smtClean="0"/>
              <a:t>10cc </a:t>
            </a:r>
            <a:r>
              <a:rPr lang="ko-KR" altLang="en-US" sz="2000" dirty="0" smtClean="0"/>
              <a:t>와 혼합 정주 한 후 </a:t>
            </a:r>
            <a:r>
              <a:rPr lang="en-US" altLang="ko-KR" sz="2000" dirty="0" smtClean="0"/>
              <a:t>1</a:t>
            </a:r>
            <a:r>
              <a:rPr lang="ko-KR" altLang="en-US" sz="2000" dirty="0" smtClean="0"/>
              <a:t>시간 뒤 진통이 시작 되어 </a:t>
            </a:r>
            <a:r>
              <a:rPr lang="en-US" altLang="ko-KR" sz="2000" dirty="0" smtClean="0"/>
              <a:t>3</a:t>
            </a:r>
            <a:r>
              <a:rPr lang="ko-KR" altLang="en-US" sz="2000" dirty="0" smtClean="0"/>
              <a:t>시간 후 태아 곤란 증으로 응급 제왕 절개 수술시행 후 수술 후 </a:t>
            </a:r>
            <a:r>
              <a:rPr lang="en-US" altLang="ko-KR" sz="2000" dirty="0" smtClean="0"/>
              <a:t>3</a:t>
            </a:r>
            <a:r>
              <a:rPr lang="ko-KR" altLang="en-US" sz="2000" dirty="0" smtClean="0"/>
              <a:t>시간 후 경련과 청색 증이 발생되어 응급 처치를 하였으나 대뇌 소뇌 미만 성 뇌 위축으로 정신운동 기능장애 운동 </a:t>
            </a:r>
            <a:r>
              <a:rPr lang="ko-KR" altLang="en-US" sz="2000" dirty="0" err="1" smtClean="0"/>
              <a:t>실조증으로</a:t>
            </a:r>
            <a:r>
              <a:rPr lang="ko-KR" altLang="en-US" sz="2000" dirty="0" smtClean="0"/>
              <a:t> 보행 장애가 발생 한 사례로 법원은 </a:t>
            </a:r>
            <a:r>
              <a:rPr lang="en-US" altLang="ko-KR" sz="2000" dirty="0" smtClean="0"/>
              <a:t>vital sign </a:t>
            </a:r>
            <a:r>
              <a:rPr lang="ko-KR" altLang="en-US" sz="2000" dirty="0" smtClean="0"/>
              <a:t>기록과 의사 지시서 간호기록지 제출을 요구 하였으나 의무기록 분실을 이유로 제출 하지 않아 초기 혈압 조절이 과다 용량을 투여하여 상기 부작용이 발생되었다고 밖에 볼 수 없다고 하여 </a:t>
            </a:r>
            <a:r>
              <a:rPr lang="ko-KR" altLang="en-US" sz="2000" dirty="0" smtClean="0">
                <a:solidFill>
                  <a:srgbClr val="00B0F0"/>
                </a:solidFill>
              </a:rPr>
              <a:t>과실인정 </a:t>
            </a:r>
            <a:r>
              <a:rPr lang="ko-KR" altLang="en-US" sz="2000" dirty="0" smtClean="0">
                <a:solidFill>
                  <a:srgbClr val="00B0F0"/>
                </a:solidFill>
              </a:rPr>
              <a:t>하여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9850 </a:t>
            </a:r>
            <a:r>
              <a:rPr lang="ko-KR" altLang="en-US" sz="2000" dirty="0" smtClean="0">
                <a:solidFill>
                  <a:srgbClr val="00B0F0"/>
                </a:solidFill>
              </a:rPr>
              <a:t>만원 지급 판결</a:t>
            </a:r>
            <a:r>
              <a:rPr lang="ko-KR" altLang="en-US" sz="2000" dirty="0" smtClean="0"/>
              <a:t> </a:t>
            </a:r>
            <a:r>
              <a:rPr lang="en-US" altLang="ko-KR" sz="2000" dirty="0" smtClean="0"/>
              <a:t>( </a:t>
            </a:r>
            <a:r>
              <a:rPr lang="ko-KR" altLang="en-US" sz="2000" dirty="0" smtClean="0"/>
              <a:t>서울 고등 법원 </a:t>
            </a:r>
            <a:r>
              <a:rPr lang="en-US" altLang="ko-KR" sz="2000" dirty="0" smtClean="0"/>
              <a:t>2000.9.5 </a:t>
            </a:r>
            <a:r>
              <a:rPr lang="ko-KR" altLang="en-US" sz="2000" dirty="0" smtClean="0"/>
              <a:t>선고 </a:t>
            </a:r>
            <a:r>
              <a:rPr lang="en-US" altLang="ko-KR" sz="2000" dirty="0" smtClean="0"/>
              <a:t>98</a:t>
            </a:r>
            <a:r>
              <a:rPr lang="ko-KR" altLang="en-US" sz="2000" dirty="0" smtClean="0"/>
              <a:t>나 </a:t>
            </a:r>
            <a:r>
              <a:rPr lang="en-US" altLang="ko-KR" sz="2000" dirty="0" smtClean="0"/>
              <a:t>129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34603990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smtClean="0"/>
              <a:t>분만 후 자간 증 </a:t>
            </a:r>
            <a:r>
              <a:rPr lang="en-US" altLang="ko-KR" sz="2800" dirty="0" smtClean="0"/>
              <a:t>, </a:t>
            </a:r>
            <a:r>
              <a:rPr lang="ko-KR" altLang="en-US" sz="2800" dirty="0" smtClean="0"/>
              <a:t>산모사망 </a:t>
            </a:r>
            <a:endParaRPr lang="ko-KR" altLang="en-US" sz="2800" dirty="0"/>
          </a:p>
        </p:txBody>
      </p:sp>
      <p:sp>
        <p:nvSpPr>
          <p:cNvPr id="3" name="내용 개체 틀 2"/>
          <p:cNvSpPr>
            <a:spLocks noGrp="1"/>
          </p:cNvSpPr>
          <p:nvPr>
            <p:ph idx="1"/>
          </p:nvPr>
        </p:nvSpPr>
        <p:spPr>
          <a:xfrm>
            <a:off x="179512" y="1371600"/>
            <a:ext cx="8784976" cy="5297760"/>
          </a:xfrm>
        </p:spPr>
        <p:txBody>
          <a:bodyPr/>
          <a:lstStyle/>
          <a:p>
            <a:pPr marL="0" indent="0" algn="just">
              <a:buNone/>
            </a:pPr>
            <a:r>
              <a:rPr lang="ko-KR" altLang="en-US" sz="2000" dirty="0" smtClean="0"/>
              <a:t>분만 후 </a:t>
            </a:r>
            <a:r>
              <a:rPr lang="en-US" altLang="ko-KR" sz="2000" dirty="0" smtClean="0"/>
              <a:t>50%</a:t>
            </a:r>
            <a:r>
              <a:rPr lang="ko-KR" altLang="en-US" sz="2000" dirty="0" smtClean="0"/>
              <a:t>의 황산 마그네슘 수액을 시간당 </a:t>
            </a:r>
            <a:r>
              <a:rPr lang="en-US" altLang="ko-KR" sz="2000" dirty="0" smtClean="0"/>
              <a:t>2g </a:t>
            </a:r>
            <a:r>
              <a:rPr lang="ko-KR" altLang="en-US" sz="2000" dirty="0" smtClean="0"/>
              <a:t>씩 정맥주입하고 초기 </a:t>
            </a:r>
            <a:r>
              <a:rPr lang="en-US" altLang="ko-KR" sz="2000" dirty="0" smtClean="0"/>
              <a:t>10~15</a:t>
            </a:r>
            <a:r>
              <a:rPr lang="ko-KR" altLang="en-US" sz="2000" dirty="0" smtClean="0"/>
              <a:t>분 간격 이후 </a:t>
            </a:r>
            <a:r>
              <a:rPr lang="en-US" altLang="ko-KR" sz="2000" dirty="0" smtClean="0"/>
              <a:t>30</a:t>
            </a:r>
            <a:r>
              <a:rPr lang="ko-KR" altLang="en-US" sz="2000" dirty="0" smtClean="0"/>
              <a:t>분 간격으로 </a:t>
            </a:r>
            <a:r>
              <a:rPr lang="en-US" altLang="ko-KR" sz="2000" dirty="0" smtClean="0"/>
              <a:t>vital </a:t>
            </a:r>
            <a:r>
              <a:rPr lang="ko-KR" altLang="en-US" sz="2000" dirty="0" smtClean="0"/>
              <a:t>측정 하는 등 집중 관리 </a:t>
            </a:r>
            <a:r>
              <a:rPr lang="en-US" altLang="ko-KR" sz="2000" dirty="0" smtClean="0"/>
              <a:t>24</a:t>
            </a:r>
            <a:r>
              <a:rPr lang="ko-KR" altLang="en-US" sz="2000" dirty="0" smtClean="0"/>
              <a:t>시간 동안 황산</a:t>
            </a:r>
            <a:r>
              <a:rPr lang="en-US" altLang="ko-KR" sz="2000" dirty="0" smtClean="0"/>
              <a:t> </a:t>
            </a:r>
            <a:r>
              <a:rPr lang="ko-KR" altLang="en-US" sz="2000" dirty="0" smtClean="0"/>
              <a:t>마그네슘 투여 이후 </a:t>
            </a:r>
            <a:r>
              <a:rPr lang="en-US" altLang="ko-KR" sz="2000" dirty="0" smtClean="0"/>
              <a:t>3</a:t>
            </a:r>
            <a:r>
              <a:rPr lang="ko-KR" altLang="en-US" sz="2000" dirty="0" smtClean="0"/>
              <a:t>시간 </a:t>
            </a:r>
            <a:r>
              <a:rPr lang="en-US" altLang="ko-KR" sz="2000" dirty="0" smtClean="0"/>
              <a:t>30</a:t>
            </a:r>
            <a:r>
              <a:rPr lang="ko-KR" altLang="en-US" sz="2000" dirty="0" smtClean="0"/>
              <a:t>분 뒤 혈압 </a:t>
            </a:r>
            <a:r>
              <a:rPr lang="en-US" altLang="ko-KR" sz="2000" dirty="0" smtClean="0"/>
              <a:t>200/120 </a:t>
            </a:r>
            <a:r>
              <a:rPr lang="ko-KR" altLang="en-US" sz="2000" dirty="0" smtClean="0"/>
              <a:t>자간 증 발생으로 호흡 곤란 증 발생 하여 </a:t>
            </a:r>
            <a:r>
              <a:rPr lang="ko-KR" altLang="en-US" sz="2000" dirty="0"/>
              <a:t>응</a:t>
            </a:r>
            <a:r>
              <a:rPr lang="ko-KR" altLang="en-US" sz="2000" dirty="0" smtClean="0"/>
              <a:t>급 조치 실시하였으나  사망  하였고</a:t>
            </a:r>
            <a:r>
              <a:rPr lang="en-US" altLang="ko-KR" sz="2000" dirty="0" smtClean="0"/>
              <a:t>,</a:t>
            </a:r>
          </a:p>
          <a:p>
            <a:pPr marL="0" indent="0" algn="just">
              <a:buNone/>
            </a:pPr>
            <a:r>
              <a:rPr lang="ko-KR" altLang="en-US" sz="2000" dirty="0" smtClean="0"/>
              <a:t>부검 소견은 전신 경련 후 무 호흡에 의한 저 산소 성 뇌 손상으로 확인된 사례로 법원은 수술 후 </a:t>
            </a:r>
            <a:r>
              <a:rPr lang="en-US" altLang="ko-KR" sz="2000" dirty="0" smtClean="0"/>
              <a:t>24</a:t>
            </a:r>
            <a:r>
              <a:rPr lang="ko-KR" altLang="en-US" sz="2000" dirty="0" smtClean="0"/>
              <a:t>시간 황산 마그네슘 등 적절한 예방 조치를 하였음에도 불구 하고 분만 후 </a:t>
            </a:r>
            <a:r>
              <a:rPr lang="en-US" altLang="ko-KR" sz="2000" dirty="0" smtClean="0"/>
              <a:t>29</a:t>
            </a:r>
            <a:r>
              <a:rPr lang="ko-KR" altLang="en-US" sz="2000" dirty="0" smtClean="0"/>
              <a:t>시간 만에 전신 경련이 발생된 점은 통상적으로 분만 후 </a:t>
            </a:r>
            <a:r>
              <a:rPr lang="en-US" altLang="ko-KR" sz="2000" dirty="0" smtClean="0"/>
              <a:t>24</a:t>
            </a:r>
            <a:r>
              <a:rPr lang="ko-KR" altLang="en-US" sz="2000" dirty="0" smtClean="0"/>
              <a:t>시간 이내 자간 증이 재발 된다는 점에 비추어 예측 할 수 없었고 적절한 응급 조치과정에서 나 이송 과정에 치료와 관련한 </a:t>
            </a:r>
            <a:r>
              <a:rPr lang="ko-KR" altLang="en-US" sz="2000" dirty="0" smtClean="0">
                <a:solidFill>
                  <a:srgbClr val="00B0F0"/>
                </a:solidFill>
              </a:rPr>
              <a:t>부적절 한 치료로 볼 수 없어 의료진에게  과실이 없다</a:t>
            </a:r>
            <a:r>
              <a:rPr lang="ko-KR" altLang="en-US" sz="2000" dirty="0" smtClean="0"/>
              <a:t>고 판결 </a:t>
            </a:r>
            <a:r>
              <a:rPr lang="en-US" altLang="ko-KR" sz="2000" dirty="0" smtClean="0"/>
              <a:t>(</a:t>
            </a:r>
            <a:r>
              <a:rPr lang="ko-KR" altLang="en-US" sz="2000" dirty="0" smtClean="0"/>
              <a:t>대구지방 법원 안동 지원 </a:t>
            </a:r>
            <a:r>
              <a:rPr lang="en-US" altLang="ko-KR" sz="2000" dirty="0" smtClean="0"/>
              <a:t>2003.11.21 </a:t>
            </a:r>
            <a:r>
              <a:rPr lang="ko-KR" altLang="en-US" sz="2000" dirty="0" smtClean="0"/>
              <a:t>선고 </a:t>
            </a:r>
            <a:r>
              <a:rPr lang="en-US" altLang="ko-KR" sz="2000" dirty="0" smtClean="0"/>
              <a:t>2003 </a:t>
            </a:r>
            <a:r>
              <a:rPr lang="ko-KR" altLang="en-US" sz="2000" dirty="0" smtClean="0"/>
              <a:t>가 합 </a:t>
            </a:r>
            <a:r>
              <a:rPr lang="en-US" altLang="ko-KR" sz="2000" dirty="0" smtClean="0"/>
              <a:t>193</a:t>
            </a:r>
            <a:r>
              <a:rPr lang="ko-KR" altLang="en-US" sz="2000" dirty="0" smtClean="0"/>
              <a:t>판결 </a:t>
            </a:r>
            <a:r>
              <a:rPr lang="en-US" altLang="ko-KR" sz="2000" dirty="0" smtClean="0"/>
              <a:t>)</a:t>
            </a:r>
            <a:endParaRPr lang="ko-KR" altLang="en-US" sz="2000" dirty="0"/>
          </a:p>
        </p:txBody>
      </p:sp>
    </p:spTree>
    <p:extLst>
      <p:ext uri="{BB962C8B-B14F-4D97-AF65-F5344CB8AC3E}">
        <p14:creationId xmlns:p14="http://schemas.microsoft.com/office/powerpoint/2010/main" val="23858117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4221" y="332656"/>
            <a:ext cx="7086600" cy="864096"/>
          </a:xfrm>
        </p:spPr>
        <p:txBody>
          <a:bodyPr/>
          <a:lstStyle/>
          <a:p>
            <a:r>
              <a:rPr lang="ko-KR" altLang="en-US" sz="2800" dirty="0" smtClean="0"/>
              <a:t>전자간증</a:t>
            </a:r>
            <a:endParaRPr lang="ko-KR" altLang="en-US" sz="2800" dirty="0"/>
          </a:p>
        </p:txBody>
      </p:sp>
      <p:sp>
        <p:nvSpPr>
          <p:cNvPr id="3" name="내용 개체 틀 2"/>
          <p:cNvSpPr>
            <a:spLocks noGrp="1"/>
          </p:cNvSpPr>
          <p:nvPr>
            <p:ph idx="1"/>
          </p:nvPr>
        </p:nvSpPr>
        <p:spPr>
          <a:xfrm>
            <a:off x="168980" y="1412776"/>
            <a:ext cx="8856984" cy="5688632"/>
          </a:xfrm>
        </p:spPr>
        <p:txBody>
          <a:bodyPr/>
          <a:lstStyle/>
          <a:p>
            <a:pPr marL="0" indent="0" algn="just">
              <a:buNone/>
            </a:pPr>
            <a:r>
              <a:rPr lang="ko-KR" altLang="en-US" sz="2000" dirty="0"/>
              <a:t>전자간증으로 유도 분만 중 태아 곤란 증 발생하여 분만 후 뇌성마비 </a:t>
            </a:r>
            <a:r>
              <a:rPr lang="ko-KR" altLang="en-US" sz="2000" dirty="0" smtClean="0"/>
              <a:t>초래 </a:t>
            </a:r>
            <a:r>
              <a:rPr lang="en-US" altLang="ko-KR" sz="2000" dirty="0" smtClean="0"/>
              <a:t>: </a:t>
            </a:r>
            <a:r>
              <a:rPr lang="ko-KR" altLang="en-US" sz="2000" dirty="0" smtClean="0"/>
              <a:t>임신 </a:t>
            </a:r>
            <a:r>
              <a:rPr lang="en-US" altLang="ko-KR" sz="2000" dirty="0" smtClean="0"/>
              <a:t>35</a:t>
            </a:r>
            <a:r>
              <a:rPr lang="ko-KR" altLang="en-US" sz="2000" dirty="0" smtClean="0"/>
              <a:t>주 </a:t>
            </a:r>
            <a:r>
              <a:rPr lang="en-US" altLang="ko-KR" sz="2000" dirty="0" smtClean="0"/>
              <a:t>6</a:t>
            </a:r>
            <a:r>
              <a:rPr lang="ko-KR" altLang="en-US" sz="2000" dirty="0" smtClean="0"/>
              <a:t>일 소변 검사 단백뇨 </a:t>
            </a:r>
            <a:r>
              <a:rPr lang="en-US" altLang="ko-KR" sz="2000" dirty="0" smtClean="0"/>
              <a:t>4+ </a:t>
            </a:r>
            <a:r>
              <a:rPr lang="ko-KR" altLang="en-US" sz="2000" dirty="0" smtClean="0"/>
              <a:t>로 임신중독증으로 입원  하여 태아 곤란 증이 있었음에도 정상 분만 한 과실을 물었으나 법원은 임신 중독증의 경우 빠른 출산이 치료법이고 산모가 혈압이 높아 제왕 절개보다 정상 분만이 더 안전 하다고 여겨 수술 준비를 하면서 </a:t>
            </a:r>
            <a:r>
              <a:rPr lang="en-US" altLang="ko-KR" sz="2000" dirty="0" smtClean="0"/>
              <a:t>35</a:t>
            </a:r>
            <a:r>
              <a:rPr lang="ko-KR" altLang="en-US" sz="2000" dirty="0" smtClean="0"/>
              <a:t>분 후에 분만 한 점을 들어 분만 </a:t>
            </a:r>
            <a:r>
              <a:rPr lang="ko-KR" altLang="en-US" sz="2000" dirty="0" smtClean="0">
                <a:solidFill>
                  <a:srgbClr val="00B0F0"/>
                </a:solidFill>
              </a:rPr>
              <a:t>과정상 과실을 인정 하지 않음 </a:t>
            </a:r>
            <a:r>
              <a:rPr lang="en-US" altLang="ko-KR" sz="2000" dirty="0" smtClean="0"/>
              <a:t>(</a:t>
            </a:r>
            <a:r>
              <a:rPr lang="ko-KR" altLang="en-US" sz="2000" dirty="0" smtClean="0"/>
              <a:t>서울 중앙 지법 </a:t>
            </a:r>
            <a:r>
              <a:rPr lang="en-US" altLang="ko-KR" sz="2000" dirty="0" smtClean="0"/>
              <a:t>2010.8.10 </a:t>
            </a:r>
            <a:r>
              <a:rPr lang="ko-KR" altLang="en-US" sz="2000" dirty="0" smtClean="0"/>
              <a:t>선고 </a:t>
            </a:r>
            <a:r>
              <a:rPr lang="en-US" altLang="ko-KR" sz="2000" dirty="0" smtClean="0"/>
              <a:t>2009 </a:t>
            </a:r>
            <a:r>
              <a:rPr lang="ko-KR" altLang="en-US" sz="2000" dirty="0" smtClean="0"/>
              <a:t>가 합 </a:t>
            </a:r>
            <a:r>
              <a:rPr lang="en-US" altLang="ko-KR" sz="2000" dirty="0" smtClean="0"/>
              <a:t>99131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ko-KR" altLang="en-US" sz="2000" dirty="0" smtClean="0"/>
              <a:t>자간 증 산모 사망 신생아 사망 </a:t>
            </a:r>
            <a:r>
              <a:rPr lang="en-US" altLang="ko-KR" sz="2000" dirty="0" smtClean="0"/>
              <a:t>: </a:t>
            </a:r>
            <a:r>
              <a:rPr lang="ko-KR" altLang="en-US" sz="2000" dirty="0" smtClean="0"/>
              <a:t>분만 예정일 </a:t>
            </a:r>
            <a:r>
              <a:rPr lang="en-US" altLang="ko-KR" sz="2000" dirty="0" smtClean="0"/>
              <a:t>9</a:t>
            </a:r>
            <a:r>
              <a:rPr lang="ko-KR" altLang="en-US" sz="2000" dirty="0" smtClean="0"/>
              <a:t>일 전 진통으로 내원한 병원에서 태아가 작아서 전원 하였으나 전원 된 병원에 도착 하자 마자 측정한 수축 기 혈압 </a:t>
            </a:r>
            <a:r>
              <a:rPr lang="en-US" altLang="ko-KR" sz="2000" dirty="0" smtClean="0"/>
              <a:t>220 </a:t>
            </a:r>
            <a:r>
              <a:rPr lang="ko-KR" altLang="en-US" sz="2000" dirty="0" smtClean="0"/>
              <a:t>측정 직후 경련을 하다가 의</a:t>
            </a:r>
            <a:r>
              <a:rPr lang="ko-KR" altLang="en-US" sz="2000" dirty="0"/>
              <a:t>식</a:t>
            </a:r>
            <a:r>
              <a:rPr lang="ko-KR" altLang="en-US" sz="2000" dirty="0" smtClean="0"/>
              <a:t>이 소실 되었다</a:t>
            </a:r>
            <a:r>
              <a:rPr lang="en-US" altLang="ko-KR" sz="2000" dirty="0" smtClean="0"/>
              <a:t>. </a:t>
            </a:r>
            <a:r>
              <a:rPr lang="ko-KR" altLang="en-US" sz="2000" dirty="0" smtClean="0"/>
              <a:t>응급 제왕 절개 수술로 분만 하였으나 신생아는 사망 하였고 산모 또한 뇌 연수 마비로 사망한 사례 에서 의료진의 처지상 </a:t>
            </a:r>
            <a:r>
              <a:rPr lang="ko-KR" altLang="en-US" sz="2000" dirty="0" smtClean="0">
                <a:solidFill>
                  <a:srgbClr val="00B0F0"/>
                </a:solidFill>
              </a:rPr>
              <a:t>과실을 인정 하지 않음 </a:t>
            </a:r>
            <a:r>
              <a:rPr lang="en-US" altLang="ko-KR" sz="2000" dirty="0" smtClean="0"/>
              <a:t>(</a:t>
            </a:r>
            <a:r>
              <a:rPr lang="ko-KR" altLang="en-US" sz="2000" dirty="0" smtClean="0"/>
              <a:t>춘천 지법 </a:t>
            </a:r>
            <a:r>
              <a:rPr lang="en-US" altLang="ko-KR" sz="2000" dirty="0" smtClean="0"/>
              <a:t>2002.6.20 </a:t>
            </a:r>
            <a:r>
              <a:rPr lang="ko-KR" altLang="en-US" sz="2000" dirty="0" smtClean="0"/>
              <a:t>선고 </a:t>
            </a:r>
            <a:r>
              <a:rPr lang="en-US" altLang="ko-KR" sz="2000" dirty="0" smtClean="0"/>
              <a:t>2002 </a:t>
            </a:r>
            <a:r>
              <a:rPr lang="ko-KR" altLang="en-US" sz="2000" dirty="0" smtClean="0"/>
              <a:t>가 합 </a:t>
            </a:r>
            <a:r>
              <a:rPr lang="en-US" altLang="ko-KR" sz="2000" dirty="0" smtClean="0"/>
              <a:t>52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35629093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err="1" smtClean="0"/>
              <a:t>이완성</a:t>
            </a:r>
            <a:r>
              <a:rPr lang="ko-KR" altLang="en-US" sz="2800" dirty="0" smtClean="0"/>
              <a:t> 자궁 출혈</a:t>
            </a:r>
            <a:endParaRPr lang="ko-KR" altLang="en-US" sz="2800" dirty="0"/>
          </a:p>
        </p:txBody>
      </p:sp>
      <p:sp>
        <p:nvSpPr>
          <p:cNvPr id="3" name="내용 개체 틀 2"/>
          <p:cNvSpPr>
            <a:spLocks noGrp="1"/>
          </p:cNvSpPr>
          <p:nvPr>
            <p:ph idx="1"/>
          </p:nvPr>
        </p:nvSpPr>
        <p:spPr>
          <a:xfrm>
            <a:off x="107504" y="1371600"/>
            <a:ext cx="8928992" cy="5369768"/>
          </a:xfrm>
        </p:spPr>
        <p:txBody>
          <a:bodyPr/>
          <a:lstStyle/>
          <a:p>
            <a:pPr marL="0" indent="0" algn="just">
              <a:buNone/>
            </a:pPr>
            <a:r>
              <a:rPr lang="ko-KR" altLang="en-US" sz="2000" dirty="0" smtClean="0"/>
              <a:t> 산모 사망</a:t>
            </a:r>
            <a:r>
              <a:rPr lang="en-US" altLang="ko-KR" sz="2000" dirty="0" smtClean="0"/>
              <a:t>: </a:t>
            </a:r>
            <a:r>
              <a:rPr lang="ko-KR" altLang="en-US" sz="2000" dirty="0" err="1" smtClean="0"/>
              <a:t>임신성</a:t>
            </a:r>
            <a:r>
              <a:rPr lang="ko-KR" altLang="en-US" sz="2000" dirty="0" smtClean="0"/>
              <a:t> 당뇨로 </a:t>
            </a:r>
            <a:r>
              <a:rPr lang="en-US" altLang="ko-KR" sz="2000" dirty="0" smtClean="0"/>
              <a:t>4.2 kg </a:t>
            </a:r>
            <a:r>
              <a:rPr lang="ko-KR" altLang="en-US" sz="2000" dirty="0" smtClean="0"/>
              <a:t>예상되는 거대 아 로 제왕 절개를 권유 하였으나 정상 분만 을 고집하다 태아 곤란 증 발생으로 제왕 절개 시술 후 </a:t>
            </a:r>
            <a:r>
              <a:rPr lang="en-US" altLang="ko-KR" sz="2000" dirty="0"/>
              <a:t>4.4 kg </a:t>
            </a:r>
            <a:r>
              <a:rPr lang="ko-KR" altLang="en-US" sz="2000" dirty="0" smtClean="0"/>
              <a:t>분만 후</a:t>
            </a:r>
            <a:r>
              <a:rPr lang="en-US" altLang="ko-KR" sz="2000" dirty="0" smtClean="0"/>
              <a:t> </a:t>
            </a:r>
            <a:r>
              <a:rPr lang="ko-KR" altLang="en-US" sz="2000" dirty="0" smtClean="0"/>
              <a:t> 이완 성 자궁 출혈이 지속되어 전원 한 후 응급 자궁 적출 도중 심 정지에 이르러 사망 한 사례에서 법원은 거대아인 경우 이완 성 자궁 출혈이 발생할 가능성이 있는데 수혈을 위한 사전 준비를 하지 않은 과실을 물었고 전원 당시 응급 처치를 담당의사가 동승 했어야 함에도 하지 않고 전원 한 병원에 </a:t>
            </a:r>
            <a:r>
              <a:rPr lang="ko-KR" altLang="en-US" sz="2000" dirty="0" smtClean="0">
                <a:solidFill>
                  <a:srgbClr val="00B0F0"/>
                </a:solidFill>
              </a:rPr>
              <a:t>환자의 정보를 제공 하지 않아 응급 처치를 지연시킨 책임을 물어 </a:t>
            </a:r>
            <a:r>
              <a:rPr lang="en-US" altLang="ko-KR" sz="2000" dirty="0" smtClean="0">
                <a:solidFill>
                  <a:srgbClr val="00B0F0"/>
                </a:solidFill>
              </a:rPr>
              <a:t>60%</a:t>
            </a:r>
            <a:r>
              <a:rPr lang="ko-KR" altLang="en-US" sz="2000" dirty="0" smtClean="0">
                <a:solidFill>
                  <a:srgbClr val="00B0F0"/>
                </a:solidFill>
              </a:rPr>
              <a:t>과실 인정 하여 </a:t>
            </a:r>
            <a:r>
              <a:rPr lang="en-US" altLang="ko-KR" sz="2000" dirty="0" smtClean="0">
                <a:solidFill>
                  <a:srgbClr val="00B0F0"/>
                </a:solidFill>
              </a:rPr>
              <a:t>7378</a:t>
            </a:r>
            <a:r>
              <a:rPr lang="ko-KR" altLang="en-US" sz="2000" dirty="0" smtClean="0">
                <a:solidFill>
                  <a:srgbClr val="00B0F0"/>
                </a:solidFill>
              </a:rPr>
              <a:t>만원 지급 하라고 판결</a:t>
            </a:r>
            <a:r>
              <a:rPr lang="en-US" altLang="ko-KR" sz="2000" dirty="0" smtClean="0"/>
              <a:t>( </a:t>
            </a:r>
            <a:r>
              <a:rPr lang="ko-KR" altLang="en-US" sz="2000" dirty="0" smtClean="0"/>
              <a:t>대법원 </a:t>
            </a:r>
            <a:r>
              <a:rPr lang="en-US" altLang="ko-KR" sz="2000" dirty="0" smtClean="0"/>
              <a:t>1999.10.22 </a:t>
            </a:r>
            <a:r>
              <a:rPr lang="ko-KR" altLang="en-US" sz="2000" dirty="0" smtClean="0"/>
              <a:t>선고 </a:t>
            </a:r>
            <a:r>
              <a:rPr lang="en-US" altLang="ko-KR" sz="2000" dirty="0" smtClean="0"/>
              <a:t>98</a:t>
            </a:r>
            <a:r>
              <a:rPr lang="ko-KR" altLang="en-US" sz="2000" dirty="0" smtClean="0"/>
              <a:t>다 </a:t>
            </a:r>
            <a:r>
              <a:rPr lang="en-US" altLang="ko-KR" sz="2000" dirty="0" smtClean="0"/>
              <a:t>31363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ko-KR" altLang="en-US" sz="2000" dirty="0" smtClean="0"/>
              <a:t>유사한 판례로 분만 후 </a:t>
            </a:r>
            <a:r>
              <a:rPr lang="ko-KR" altLang="en-US" sz="2000" dirty="0" err="1" smtClean="0"/>
              <a:t>이완성</a:t>
            </a:r>
            <a:r>
              <a:rPr lang="ko-KR" altLang="en-US" sz="2000" dirty="0" smtClean="0"/>
              <a:t> 자궁 출혈로 자궁 적출 후 저 산소 성 뇌 손상으로 좌측 상 하지 </a:t>
            </a:r>
            <a:r>
              <a:rPr lang="ko-KR" altLang="en-US" sz="2000" dirty="0" err="1" smtClean="0"/>
              <a:t>근약증</a:t>
            </a:r>
            <a:r>
              <a:rPr lang="ko-KR" altLang="en-US" sz="2000" dirty="0" smtClean="0"/>
              <a:t> 기억력 집중력  감소 합병증이 발생된 사례에서는 법원은 분만 후 </a:t>
            </a:r>
            <a:r>
              <a:rPr lang="ko-KR" altLang="en-US" sz="2000" dirty="0" smtClean="0">
                <a:solidFill>
                  <a:srgbClr val="00B0F0"/>
                </a:solidFill>
              </a:rPr>
              <a:t>출혈감시에 대한 기록이 부실함을 과실로 들어 </a:t>
            </a:r>
            <a:r>
              <a:rPr lang="en-US" altLang="ko-KR" sz="2000" dirty="0" smtClean="0">
                <a:solidFill>
                  <a:srgbClr val="00B0F0"/>
                </a:solidFill>
              </a:rPr>
              <a:t>40%</a:t>
            </a:r>
            <a:r>
              <a:rPr lang="ko-KR" altLang="en-US" sz="2000" dirty="0" smtClean="0">
                <a:solidFill>
                  <a:srgbClr val="00B0F0"/>
                </a:solidFill>
              </a:rPr>
              <a:t>과실을 인정하여 </a:t>
            </a:r>
            <a:r>
              <a:rPr lang="en-US" altLang="ko-KR" sz="2000" dirty="0" smtClean="0">
                <a:solidFill>
                  <a:srgbClr val="00B0F0"/>
                </a:solidFill>
              </a:rPr>
              <a:t>3300</a:t>
            </a:r>
            <a:r>
              <a:rPr lang="ko-KR" altLang="en-US" sz="2000" dirty="0" smtClean="0">
                <a:solidFill>
                  <a:srgbClr val="00B0F0"/>
                </a:solidFill>
              </a:rPr>
              <a:t>만원 지급 판결 </a:t>
            </a:r>
            <a:r>
              <a:rPr lang="en-US" altLang="ko-KR" sz="2000" dirty="0" smtClean="0"/>
              <a:t>(</a:t>
            </a:r>
            <a:r>
              <a:rPr lang="ko-KR" altLang="en-US" sz="2000" dirty="0" smtClean="0"/>
              <a:t>수원 지법 성남 지원 </a:t>
            </a:r>
            <a:r>
              <a:rPr lang="en-US" altLang="ko-KR" sz="2000" dirty="0" smtClean="0"/>
              <a:t>2013.12.20 </a:t>
            </a:r>
            <a:r>
              <a:rPr lang="ko-KR" altLang="en-US" sz="2000" dirty="0" smtClean="0"/>
              <a:t>선고 </a:t>
            </a:r>
            <a:r>
              <a:rPr lang="en-US" altLang="ko-KR" sz="2000" dirty="0" smtClean="0"/>
              <a:t>2012 </a:t>
            </a:r>
            <a:r>
              <a:rPr lang="ko-KR" altLang="en-US" sz="2000" dirty="0" smtClean="0"/>
              <a:t>가 합 </a:t>
            </a:r>
            <a:r>
              <a:rPr lang="en-US" altLang="ko-KR" sz="2000" dirty="0" smtClean="0"/>
              <a:t>453 </a:t>
            </a:r>
            <a:r>
              <a:rPr lang="ko-KR" altLang="en-US" sz="2000" dirty="0" smtClean="0"/>
              <a:t>판결 </a:t>
            </a:r>
            <a:r>
              <a:rPr lang="en-US" altLang="ko-KR" sz="2000" dirty="0" smtClean="0"/>
              <a:t>)</a:t>
            </a:r>
            <a:endParaRPr lang="ko-KR" altLang="en-US" sz="2000" dirty="0"/>
          </a:p>
        </p:txBody>
      </p:sp>
    </p:spTree>
    <p:extLst>
      <p:ext uri="{BB962C8B-B14F-4D97-AF65-F5344CB8AC3E}">
        <p14:creationId xmlns:p14="http://schemas.microsoft.com/office/powerpoint/2010/main" val="20672216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smtClean="0"/>
              <a:t>산후 출혈  </a:t>
            </a:r>
            <a:endParaRPr lang="ko-KR" altLang="en-US" sz="2800" dirty="0"/>
          </a:p>
        </p:txBody>
      </p:sp>
      <p:sp>
        <p:nvSpPr>
          <p:cNvPr id="3" name="내용 개체 틀 2"/>
          <p:cNvSpPr>
            <a:spLocks noGrp="1"/>
          </p:cNvSpPr>
          <p:nvPr>
            <p:ph idx="1"/>
          </p:nvPr>
        </p:nvSpPr>
        <p:spPr>
          <a:xfrm>
            <a:off x="179512" y="1371600"/>
            <a:ext cx="8856984" cy="5369768"/>
          </a:xfrm>
        </p:spPr>
        <p:txBody>
          <a:bodyPr/>
          <a:lstStyle/>
          <a:p>
            <a:pPr marL="0" indent="0" algn="just">
              <a:buNone/>
            </a:pPr>
            <a:r>
              <a:rPr lang="ko-KR" altLang="en-US" sz="2000" dirty="0" smtClean="0"/>
              <a:t>분만 후 이완 성 자궁 출혈이 발생되어 전원을 결정 하고 </a:t>
            </a:r>
            <a:r>
              <a:rPr lang="en-US" altLang="ko-KR" sz="2000" dirty="0" smtClean="0"/>
              <a:t>2</a:t>
            </a:r>
            <a:r>
              <a:rPr lang="ko-KR" altLang="en-US" sz="2000" dirty="0" smtClean="0"/>
              <a:t>차 병원 전원 받은 병원에서는 부분 자궁 </a:t>
            </a:r>
            <a:r>
              <a:rPr lang="ko-KR" altLang="en-US" sz="2000" dirty="0" err="1" smtClean="0"/>
              <a:t>적출술을</a:t>
            </a:r>
            <a:r>
              <a:rPr lang="ko-KR" altLang="en-US" sz="2000" dirty="0" smtClean="0"/>
              <a:t> 시행 하였으나 시행 후에도 출혈이 </a:t>
            </a:r>
            <a:r>
              <a:rPr lang="ko-KR" altLang="en-US" sz="2000" dirty="0"/>
              <a:t>계</a:t>
            </a:r>
            <a:r>
              <a:rPr lang="ko-KR" altLang="en-US" sz="2000" dirty="0" smtClean="0"/>
              <a:t>속 되었으나 다음날 아침 까지 수혈 만 하고 </a:t>
            </a:r>
            <a:r>
              <a:rPr lang="en-US" altLang="ko-KR" sz="2000" dirty="0" smtClean="0"/>
              <a:t>DIC </a:t>
            </a:r>
            <a:r>
              <a:rPr lang="ko-KR" altLang="en-US" sz="2000" dirty="0" smtClean="0"/>
              <a:t>가능성을 고려하여 </a:t>
            </a:r>
            <a:r>
              <a:rPr lang="en-US" altLang="ko-KR" sz="2000" dirty="0" smtClean="0"/>
              <a:t>FDP </a:t>
            </a:r>
            <a:r>
              <a:rPr lang="ko-KR" altLang="en-US" sz="2000" dirty="0" smtClean="0"/>
              <a:t>결과만 기다리는 도중에도 출혈 이후 </a:t>
            </a:r>
            <a:r>
              <a:rPr lang="en-US" altLang="ko-KR" sz="2000" dirty="0" smtClean="0"/>
              <a:t>3</a:t>
            </a:r>
            <a:r>
              <a:rPr lang="ko-KR" altLang="en-US" sz="2000" dirty="0" smtClean="0"/>
              <a:t>차 병원 이송 당시 쇼크 상태로</a:t>
            </a:r>
            <a:r>
              <a:rPr lang="en-US" altLang="ko-KR" sz="2000" dirty="0"/>
              <a:t> </a:t>
            </a:r>
            <a:r>
              <a:rPr lang="ko-KR" altLang="en-US" sz="2000" dirty="0" smtClean="0"/>
              <a:t>도착 하여 출혈 원인이 경부 후 벽 </a:t>
            </a:r>
            <a:r>
              <a:rPr lang="en-US" altLang="ko-KR" sz="2000" dirty="0" smtClean="0"/>
              <a:t>3~4 </a:t>
            </a:r>
            <a:r>
              <a:rPr lang="ko-KR" altLang="en-US" sz="2000" dirty="0" smtClean="0"/>
              <a:t>센티 열상 확인 후 전 자궁 적출 술을 다시 시행 하였으나 투석 등 후유 장애 치료 시행</a:t>
            </a:r>
            <a:endParaRPr lang="en-US" altLang="ko-KR" sz="2000" dirty="0" smtClean="0"/>
          </a:p>
          <a:p>
            <a:pPr marL="0" indent="0" algn="just">
              <a:buNone/>
            </a:pPr>
            <a:r>
              <a:rPr lang="ko-KR" altLang="en-US" sz="2000" dirty="0" smtClean="0"/>
              <a:t> 뇌 손상에 의한 고도의 기억 장애 발생 </a:t>
            </a:r>
            <a:r>
              <a:rPr lang="en-US" altLang="ko-KR" sz="2000" dirty="0" smtClean="0"/>
              <a:t>1</a:t>
            </a:r>
            <a:r>
              <a:rPr lang="ko-KR" altLang="en-US" sz="2000" dirty="0" smtClean="0"/>
              <a:t>차 병원은 전원 </a:t>
            </a:r>
            <a:r>
              <a:rPr lang="ko-KR" altLang="en-US" sz="2000" dirty="0"/>
              <a:t>당시 수액 공급 과 인공 호흡 등 응급 조치하지 않은 과실이 인정 되었고 </a:t>
            </a:r>
            <a:r>
              <a:rPr lang="en-US" altLang="ko-KR" sz="2000" dirty="0" smtClean="0"/>
              <a:t>2</a:t>
            </a:r>
            <a:r>
              <a:rPr lang="ko-KR" altLang="en-US" sz="2000" dirty="0" smtClean="0"/>
              <a:t>차 병원은 출혈의 원인이 자궁 경부 열상임을 확인 하여야 했음에도 출혈이 복강 내로 유입되어 복부가 팽만 하였다면 즉시 수술로 전 자궁 적출 술을 하였어야 함에도 이를 </a:t>
            </a:r>
            <a:r>
              <a:rPr lang="ko-KR" altLang="en-US" sz="2000" dirty="0" err="1" smtClean="0">
                <a:solidFill>
                  <a:srgbClr val="00B0F0"/>
                </a:solidFill>
              </a:rPr>
              <a:t>전원하여</a:t>
            </a:r>
            <a:r>
              <a:rPr lang="ko-KR" altLang="en-US" sz="2000" dirty="0" smtClean="0">
                <a:solidFill>
                  <a:srgbClr val="00B0F0"/>
                </a:solidFill>
              </a:rPr>
              <a:t> 지연시킨 과실 인정 </a:t>
            </a:r>
            <a:r>
              <a:rPr lang="en-US" altLang="ko-KR" sz="2000" dirty="0" smtClean="0">
                <a:solidFill>
                  <a:srgbClr val="00B0F0"/>
                </a:solidFill>
              </a:rPr>
              <a:t>8500</a:t>
            </a:r>
            <a:r>
              <a:rPr lang="ko-KR" altLang="en-US" sz="2000" dirty="0" smtClean="0">
                <a:solidFill>
                  <a:srgbClr val="00B0F0"/>
                </a:solidFill>
              </a:rPr>
              <a:t>만원 판결 </a:t>
            </a:r>
            <a:r>
              <a:rPr lang="en-US" altLang="ko-KR" sz="2000" dirty="0" smtClean="0"/>
              <a:t>( </a:t>
            </a:r>
            <a:r>
              <a:rPr lang="ko-KR" altLang="en-US" sz="2000" dirty="0" smtClean="0"/>
              <a:t>서울 지방 법원 </a:t>
            </a:r>
            <a:r>
              <a:rPr lang="en-US" altLang="ko-KR" sz="2000" dirty="0" smtClean="0"/>
              <a:t>1999.12.29 </a:t>
            </a:r>
            <a:r>
              <a:rPr lang="ko-KR" altLang="en-US" sz="2000" dirty="0" smtClean="0"/>
              <a:t>선고 </a:t>
            </a:r>
            <a:r>
              <a:rPr lang="en-US" altLang="ko-KR" sz="2000" dirty="0" smtClean="0"/>
              <a:t>97</a:t>
            </a:r>
            <a:r>
              <a:rPr lang="ko-KR" altLang="en-US" sz="2000" dirty="0" smtClean="0"/>
              <a:t>가 합 </a:t>
            </a:r>
            <a:r>
              <a:rPr lang="en-US" altLang="ko-KR" sz="2000" dirty="0" smtClean="0"/>
              <a:t>25373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16081136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404664"/>
            <a:ext cx="7086600" cy="955576"/>
          </a:xfrm>
        </p:spPr>
        <p:txBody>
          <a:bodyPr/>
          <a:lstStyle/>
          <a:p>
            <a:r>
              <a:rPr lang="ko-KR" altLang="en-US" sz="2800" dirty="0" smtClean="0"/>
              <a:t>진통 도중 자궁 파열로 산모 </a:t>
            </a:r>
            <a:r>
              <a:rPr lang="en-US" altLang="ko-KR" sz="2800" dirty="0" smtClean="0"/>
              <a:t>,</a:t>
            </a:r>
            <a:r>
              <a:rPr lang="ko-KR" altLang="en-US" sz="2800" dirty="0" smtClean="0"/>
              <a:t>신생아 사망 </a:t>
            </a:r>
            <a:endParaRPr lang="ko-KR" altLang="en-US" sz="2800" dirty="0"/>
          </a:p>
        </p:txBody>
      </p:sp>
      <p:sp>
        <p:nvSpPr>
          <p:cNvPr id="3" name="내용 개체 틀 2"/>
          <p:cNvSpPr>
            <a:spLocks noGrp="1"/>
          </p:cNvSpPr>
          <p:nvPr>
            <p:ph idx="1"/>
          </p:nvPr>
        </p:nvSpPr>
        <p:spPr>
          <a:xfrm>
            <a:off x="107504" y="1556792"/>
            <a:ext cx="8856984" cy="5301208"/>
          </a:xfrm>
        </p:spPr>
        <p:txBody>
          <a:bodyPr/>
          <a:lstStyle/>
          <a:p>
            <a:pPr marL="0" indent="0" algn="just">
              <a:buNone/>
            </a:pPr>
            <a:r>
              <a:rPr lang="ko-KR" altLang="en-US" sz="2000" dirty="0" smtClean="0"/>
              <a:t>분만대로</a:t>
            </a:r>
            <a:r>
              <a:rPr lang="en-US" altLang="ko-KR" sz="2000" dirty="0" smtClean="0"/>
              <a:t> </a:t>
            </a:r>
            <a:r>
              <a:rPr lang="ko-KR" altLang="en-US" sz="2000" dirty="0" smtClean="0"/>
              <a:t>분만을 위해 힘을 주던 산모가 갑자기 호흡 곤란</a:t>
            </a:r>
            <a:r>
              <a:rPr lang="en-US" altLang="ko-KR" sz="2000" dirty="0" smtClean="0"/>
              <a:t>,</a:t>
            </a:r>
            <a:r>
              <a:rPr lang="ko-KR" altLang="en-US" sz="2000" dirty="0" smtClean="0"/>
              <a:t> 청색 증</a:t>
            </a:r>
            <a:r>
              <a:rPr lang="en-US" altLang="ko-KR" sz="2000" dirty="0" smtClean="0"/>
              <a:t>,</a:t>
            </a:r>
            <a:r>
              <a:rPr lang="ko-KR" altLang="en-US" sz="2000" dirty="0" smtClean="0"/>
              <a:t> 심정지가 발생 되고 태아 </a:t>
            </a:r>
            <a:r>
              <a:rPr lang="ko-KR" altLang="en-US" sz="2000" dirty="0" err="1" smtClean="0"/>
              <a:t>심박수가</a:t>
            </a:r>
            <a:r>
              <a:rPr lang="ko-KR" altLang="en-US" sz="2000" dirty="0" smtClean="0"/>
              <a:t> </a:t>
            </a:r>
            <a:r>
              <a:rPr lang="en-US" altLang="ko-KR" sz="2000" dirty="0" smtClean="0"/>
              <a:t>68</a:t>
            </a:r>
            <a:r>
              <a:rPr lang="ko-KR" altLang="en-US" sz="2000" dirty="0" smtClean="0"/>
              <a:t>회</a:t>
            </a:r>
            <a:r>
              <a:rPr lang="en-US" altLang="ko-KR" sz="2000" dirty="0" smtClean="0"/>
              <a:t>/</a:t>
            </a:r>
            <a:r>
              <a:rPr lang="ko-KR" altLang="en-US" sz="2000" dirty="0" smtClean="0"/>
              <a:t>분으로 떨어 졌다 기도 확보 산소 </a:t>
            </a:r>
            <a:r>
              <a:rPr lang="en-US" altLang="ko-KR" sz="2000" dirty="0" smtClean="0"/>
              <a:t>10L </a:t>
            </a:r>
            <a:r>
              <a:rPr lang="ko-KR" altLang="en-US" sz="2000" dirty="0" smtClean="0"/>
              <a:t>투여 하고 </a:t>
            </a:r>
            <a:r>
              <a:rPr lang="ko-KR" altLang="en-US" sz="2000" dirty="0"/>
              <a:t>응</a:t>
            </a:r>
            <a:r>
              <a:rPr lang="ko-KR" altLang="en-US" sz="2000" dirty="0" smtClean="0"/>
              <a:t>급 </a:t>
            </a:r>
            <a:r>
              <a:rPr lang="ko-KR" altLang="en-US" sz="2000" dirty="0" err="1" smtClean="0"/>
              <a:t>심패</a:t>
            </a:r>
            <a:r>
              <a:rPr lang="ko-KR" altLang="en-US" sz="2000" dirty="0" smtClean="0"/>
              <a:t> 소생술 시행</a:t>
            </a:r>
            <a:r>
              <a:rPr lang="en-US" altLang="ko-KR" sz="2000" dirty="0" smtClean="0"/>
              <a:t>.</a:t>
            </a:r>
            <a:r>
              <a:rPr lang="ko-KR" altLang="en-US" sz="2000" dirty="0" smtClean="0"/>
              <a:t> 뇌 색 전 의심으로 상급 병원 이송 후 진단은 태아 사망</a:t>
            </a:r>
            <a:r>
              <a:rPr lang="en-US" altLang="ko-KR" sz="2000" dirty="0" smtClean="0"/>
              <a:t>, </a:t>
            </a:r>
            <a:r>
              <a:rPr lang="ko-KR" altLang="en-US" sz="2000" dirty="0" smtClean="0"/>
              <a:t>자궁 파열로 복강 내 혈 복 강 확인 후 응급 수술시행 자궁 적출 술 시행 하였으나 사망 사례에서 법원은 </a:t>
            </a:r>
            <a:r>
              <a:rPr lang="ko-KR" altLang="en-US" sz="2000" dirty="0" err="1" smtClean="0"/>
              <a:t>기왕력</a:t>
            </a:r>
            <a:r>
              <a:rPr lang="ko-KR" altLang="en-US" sz="2000" dirty="0" smtClean="0"/>
              <a:t> 상 </a:t>
            </a:r>
            <a:r>
              <a:rPr lang="en-US" altLang="ko-KR" sz="2000" dirty="0" smtClean="0"/>
              <a:t>2</a:t>
            </a:r>
            <a:r>
              <a:rPr lang="ko-KR" altLang="en-US" sz="2000" dirty="0" smtClean="0"/>
              <a:t>회의 분만 당시 유착 태반이 있었던 산모의 제왕 절개수술을 실시 하지 않은 과실은 인정 하지 않았지만 최소한 갑작스런 심정지가 왔을 때 초음파 등으로 병행 하여 원인 검사를 했었다면 자궁 파열을 진단 할 수 있었음에도 이를 알지 못한 과실로  </a:t>
            </a:r>
            <a:r>
              <a:rPr lang="ko-KR" altLang="en-US" sz="2000" dirty="0" smtClean="0">
                <a:solidFill>
                  <a:srgbClr val="00B0F0"/>
                </a:solidFill>
              </a:rPr>
              <a:t>적절한 치료를 받지 못하게 한 과실을 인정하여 </a:t>
            </a:r>
            <a:r>
              <a:rPr lang="en-US" altLang="ko-KR" sz="2000" dirty="0" smtClean="0">
                <a:solidFill>
                  <a:srgbClr val="00B0F0"/>
                </a:solidFill>
              </a:rPr>
              <a:t>60%</a:t>
            </a:r>
            <a:r>
              <a:rPr lang="ko-KR" altLang="en-US" sz="2000" dirty="0" smtClean="0">
                <a:solidFill>
                  <a:srgbClr val="00B0F0"/>
                </a:solidFill>
              </a:rPr>
              <a:t>의 과실로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2</a:t>
            </a:r>
            <a:r>
              <a:rPr lang="ko-KR" altLang="en-US" sz="2000" dirty="0" smtClean="0">
                <a:solidFill>
                  <a:srgbClr val="00B0F0"/>
                </a:solidFill>
              </a:rPr>
              <a:t>천 만원 지급 </a:t>
            </a:r>
            <a:r>
              <a:rPr lang="ko-KR" altLang="en-US" sz="2000" dirty="0" smtClean="0"/>
              <a:t>하라고 한 판례 </a:t>
            </a:r>
            <a:r>
              <a:rPr lang="en-US" altLang="ko-KR" sz="2000" dirty="0" smtClean="0"/>
              <a:t>(</a:t>
            </a:r>
            <a:r>
              <a:rPr lang="ko-KR" altLang="en-US" sz="2000" dirty="0" smtClean="0"/>
              <a:t>서울 고등 법원 </a:t>
            </a:r>
            <a:r>
              <a:rPr lang="en-US" altLang="ko-KR" sz="2000" dirty="0" smtClean="0"/>
              <a:t>2004 .10.5 </a:t>
            </a:r>
            <a:r>
              <a:rPr lang="ko-KR" altLang="en-US" sz="2000" dirty="0" smtClean="0"/>
              <a:t>선고 </a:t>
            </a:r>
            <a:r>
              <a:rPr lang="en-US" altLang="ko-KR" sz="2000" dirty="0" smtClean="0"/>
              <a:t>2003 </a:t>
            </a:r>
            <a:r>
              <a:rPr lang="ko-KR" altLang="en-US" sz="2000" dirty="0" smtClean="0"/>
              <a:t>나 </a:t>
            </a:r>
            <a:r>
              <a:rPr lang="en-US" altLang="ko-KR" sz="2000" dirty="0" smtClean="0"/>
              <a:t>77488 </a:t>
            </a:r>
            <a:r>
              <a:rPr lang="ko-KR" altLang="en-US" sz="2000" dirty="0" smtClean="0"/>
              <a:t>판결</a:t>
            </a:r>
            <a:r>
              <a:rPr lang="en-US" altLang="ko-KR" sz="2000" dirty="0" smtClean="0"/>
              <a:t>) </a:t>
            </a:r>
            <a:r>
              <a:rPr lang="ko-KR" altLang="en-US" sz="2000" dirty="0" smtClean="0"/>
              <a:t> </a:t>
            </a:r>
            <a:endParaRPr lang="ko-KR" altLang="en-US" sz="2000" dirty="0"/>
          </a:p>
        </p:txBody>
      </p:sp>
    </p:spTree>
    <p:extLst>
      <p:ext uri="{BB962C8B-B14F-4D97-AF65-F5344CB8AC3E}">
        <p14:creationId xmlns:p14="http://schemas.microsoft.com/office/powerpoint/2010/main" val="883083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07504" y="476672"/>
            <a:ext cx="8928992" cy="563563"/>
          </a:xfrm>
        </p:spPr>
        <p:txBody>
          <a:bodyPr/>
          <a:lstStyle/>
          <a:p>
            <a:r>
              <a:rPr lang="ko-KR" altLang="en-US" sz="2800" dirty="0"/>
              <a:t>자</a:t>
            </a:r>
            <a:r>
              <a:rPr lang="en-US" altLang="ko-KR" sz="2800" dirty="0"/>
              <a:t>356 </a:t>
            </a:r>
            <a:r>
              <a:rPr lang="ko-KR" altLang="en-US" sz="2800" dirty="0" smtClean="0"/>
              <a:t>요 실금 수술</a:t>
            </a:r>
            <a:r>
              <a:rPr lang="ko-KR" altLang="en-US" sz="2800" dirty="0"/>
              <a:t>’ 항목이 위헌</a:t>
            </a:r>
            <a:r>
              <a:rPr lang="en-US" altLang="ko-KR" sz="2800" dirty="0"/>
              <a:t>·</a:t>
            </a:r>
            <a:r>
              <a:rPr lang="ko-KR" altLang="en-US" sz="2800" dirty="0"/>
              <a:t>위법인지 여부</a:t>
            </a:r>
            <a:r>
              <a:rPr lang="en-US" altLang="ko-KR" sz="2800" dirty="0"/>
              <a:t>(</a:t>
            </a:r>
            <a:r>
              <a:rPr lang="ko-KR" altLang="en-US" sz="2800" dirty="0"/>
              <a:t>소극</a:t>
            </a:r>
            <a:r>
              <a:rPr lang="en-US" altLang="ko-KR" sz="2800" dirty="0"/>
              <a:t>)</a:t>
            </a:r>
            <a:endParaRPr lang="ko-KR" altLang="en-US" sz="2800" dirty="0"/>
          </a:p>
        </p:txBody>
      </p:sp>
      <p:sp>
        <p:nvSpPr>
          <p:cNvPr id="3" name="내용 개체 틀 2"/>
          <p:cNvSpPr>
            <a:spLocks noGrp="1"/>
          </p:cNvSpPr>
          <p:nvPr>
            <p:ph idx="1"/>
          </p:nvPr>
        </p:nvSpPr>
        <p:spPr>
          <a:xfrm>
            <a:off x="107504" y="1268760"/>
            <a:ext cx="8928992" cy="5256584"/>
          </a:xfrm>
        </p:spPr>
        <p:txBody>
          <a:bodyPr/>
          <a:lstStyle/>
          <a:p>
            <a:pPr marL="0" indent="0">
              <a:buNone/>
            </a:pPr>
            <a:r>
              <a:rPr lang="en-US" altLang="ko-KR" sz="2000" dirty="0"/>
              <a:t>【</a:t>
            </a:r>
            <a:r>
              <a:rPr lang="ko-KR" altLang="en-US" sz="2000" dirty="0"/>
              <a:t>판결요지</a:t>
            </a:r>
            <a:r>
              <a:rPr lang="en-US" altLang="ko-KR" sz="2000" dirty="0" smtClean="0"/>
              <a:t>】</a:t>
            </a:r>
            <a:r>
              <a:rPr lang="en-US" altLang="ko-KR" sz="2000" dirty="0"/>
              <a:t>[</a:t>
            </a:r>
            <a:r>
              <a:rPr lang="ko-KR" altLang="en-US" sz="2000" dirty="0"/>
              <a:t>대법원 </a:t>
            </a:r>
            <a:r>
              <a:rPr lang="en-US" altLang="ko-KR" sz="2000" dirty="0"/>
              <a:t>2017. 7. 11., </a:t>
            </a:r>
            <a:r>
              <a:rPr lang="ko-KR" altLang="en-US" sz="2000" dirty="0"/>
              <a:t>선고</a:t>
            </a:r>
            <a:r>
              <a:rPr lang="en-US" altLang="ko-KR" sz="2000" dirty="0"/>
              <a:t>, 2015</a:t>
            </a:r>
            <a:r>
              <a:rPr lang="ko-KR" altLang="en-US" sz="2000" dirty="0"/>
              <a:t>두</a:t>
            </a:r>
            <a:r>
              <a:rPr lang="en-US" altLang="ko-KR" sz="2000" dirty="0"/>
              <a:t>2864, </a:t>
            </a:r>
            <a:r>
              <a:rPr lang="ko-KR" altLang="en-US" sz="2000" dirty="0"/>
              <a:t>판결</a:t>
            </a:r>
            <a:r>
              <a:rPr lang="en-US" altLang="ko-KR" sz="2000" dirty="0"/>
              <a:t>] </a:t>
            </a:r>
            <a:endParaRPr lang="en-US" altLang="ko-KR" sz="2000" dirty="0" smtClean="0"/>
          </a:p>
          <a:p>
            <a:pPr marL="0" indent="0">
              <a:buNone/>
            </a:pPr>
            <a:r>
              <a:rPr lang="ko-KR" altLang="en-US" sz="1800" b="0" dirty="0"/>
              <a:t>구 요양급여의 적용기준 및 방법에 관한 세부사항</a:t>
            </a:r>
            <a:r>
              <a:rPr lang="en-US" altLang="ko-KR" sz="1800" b="0" dirty="0"/>
              <a:t>(2007. 1. 23. </a:t>
            </a:r>
            <a:r>
              <a:rPr lang="ko-KR" altLang="en-US" sz="1800" b="0" dirty="0" smtClean="0"/>
              <a:t>보건 복지 가족 부 </a:t>
            </a:r>
            <a:r>
              <a:rPr lang="ko-KR" altLang="en-US" sz="1800" b="0" dirty="0"/>
              <a:t>고시 제</a:t>
            </a:r>
            <a:r>
              <a:rPr lang="en-US" altLang="ko-KR" sz="1800" b="0" dirty="0"/>
              <a:t>2007-3</a:t>
            </a:r>
            <a:r>
              <a:rPr lang="ko-KR" altLang="en-US" sz="1800" b="0" dirty="0"/>
              <a:t>호로 개정되고 </a:t>
            </a:r>
            <a:r>
              <a:rPr lang="en-US" altLang="ko-KR" sz="1800" b="0" dirty="0"/>
              <a:t>2011. 11. 25. </a:t>
            </a:r>
            <a:r>
              <a:rPr lang="ko-KR" altLang="en-US" sz="1800" b="0" dirty="0"/>
              <a:t>보건복지부 고시 제</a:t>
            </a:r>
            <a:r>
              <a:rPr lang="en-US" altLang="ko-KR" sz="1800" b="0" dirty="0"/>
              <a:t>2011-144</a:t>
            </a:r>
            <a:r>
              <a:rPr lang="ko-KR" altLang="en-US" sz="1800" b="0" dirty="0"/>
              <a:t>호로 개정되기 전의 것</a:t>
            </a:r>
            <a:r>
              <a:rPr lang="en-US" altLang="ko-KR" sz="1800" b="0" dirty="0"/>
              <a:t>) ‘</a:t>
            </a:r>
            <a:r>
              <a:rPr lang="ko-KR" altLang="en-US" sz="1800" b="0" dirty="0"/>
              <a:t>제</a:t>
            </a:r>
            <a:r>
              <a:rPr lang="en-US" altLang="ko-KR" sz="1800" b="0" dirty="0"/>
              <a:t>9</a:t>
            </a:r>
            <a:r>
              <a:rPr lang="ko-KR" altLang="en-US" sz="1800" b="0" dirty="0"/>
              <a:t>장 처치 및 수술료 등’ 중 ‘자</a:t>
            </a:r>
            <a:r>
              <a:rPr lang="en-US" altLang="ko-KR" sz="1800" b="0" dirty="0"/>
              <a:t>356 </a:t>
            </a:r>
            <a:r>
              <a:rPr lang="ko-KR" altLang="en-US" sz="1800" b="0" dirty="0" smtClean="0"/>
              <a:t>요 실금 수술</a:t>
            </a:r>
            <a:r>
              <a:rPr lang="ko-KR" altLang="en-US" sz="1800" b="0" dirty="0"/>
              <a:t>’ 항목에서 “인조테이프를 이용한 </a:t>
            </a:r>
            <a:r>
              <a:rPr lang="ko-KR" altLang="en-US" sz="1800" b="0" dirty="0" smtClean="0"/>
              <a:t>요 실금 수술은 요 류 역학검사</a:t>
            </a:r>
            <a:r>
              <a:rPr lang="en-US" altLang="ko-KR" sz="1800" b="0" dirty="0"/>
              <a:t>(</a:t>
            </a:r>
            <a:r>
              <a:rPr lang="ko-KR" altLang="en-US" sz="1800" b="0" dirty="0"/>
              <a:t>방광내압측정 및 </a:t>
            </a:r>
            <a:r>
              <a:rPr lang="ko-KR" altLang="en-US" sz="1800" b="0" dirty="0" smtClean="0"/>
              <a:t>요 누출 </a:t>
            </a:r>
            <a:r>
              <a:rPr lang="ko-KR" altLang="en-US" sz="1800" b="0" dirty="0" err="1" smtClean="0"/>
              <a:t>압</a:t>
            </a:r>
            <a:r>
              <a:rPr lang="ko-KR" altLang="en-US" sz="1800" b="0" dirty="0" smtClean="0"/>
              <a:t> 검사</a:t>
            </a:r>
            <a:r>
              <a:rPr lang="en-US" altLang="ko-KR" sz="1800" b="0" dirty="0"/>
              <a:t>)</a:t>
            </a:r>
            <a:r>
              <a:rPr lang="ko-KR" altLang="en-US" sz="1800" b="0" dirty="0"/>
              <a:t>로 </a:t>
            </a:r>
            <a:r>
              <a:rPr lang="ko-KR" altLang="en-US" sz="1800" b="0" dirty="0" err="1" smtClean="0"/>
              <a:t>복압성</a:t>
            </a:r>
            <a:r>
              <a:rPr lang="ko-KR" altLang="en-US" sz="1800" b="0" dirty="0" smtClean="0"/>
              <a:t> </a:t>
            </a:r>
            <a:r>
              <a:rPr lang="ko-KR" altLang="en-US" sz="1800" b="0" dirty="0" err="1" smtClean="0"/>
              <a:t>요실금</a:t>
            </a:r>
            <a:r>
              <a:rPr lang="ko-KR" altLang="en-US" sz="1800" b="0" dirty="0" smtClean="0"/>
              <a:t> </a:t>
            </a:r>
            <a:r>
              <a:rPr lang="ko-KR" altLang="en-US" sz="1800" b="0" dirty="0"/>
              <a:t>또는 </a:t>
            </a:r>
            <a:r>
              <a:rPr lang="ko-KR" altLang="en-US" sz="1800" b="0" dirty="0" err="1" smtClean="0"/>
              <a:t>복압성</a:t>
            </a:r>
            <a:r>
              <a:rPr lang="ko-KR" altLang="en-US" sz="1800" b="0" dirty="0" smtClean="0"/>
              <a:t> </a:t>
            </a:r>
            <a:r>
              <a:rPr lang="ko-KR" altLang="en-US" sz="1800" b="0" dirty="0" err="1" smtClean="0"/>
              <a:t>요실금이</a:t>
            </a:r>
            <a:r>
              <a:rPr lang="ko-KR" altLang="en-US" sz="1800" b="0" dirty="0" smtClean="0"/>
              <a:t> </a:t>
            </a:r>
            <a:r>
              <a:rPr lang="ko-KR" altLang="en-US" sz="1800" b="0" dirty="0"/>
              <a:t>주된 </a:t>
            </a:r>
            <a:r>
              <a:rPr lang="ko-KR" altLang="en-US" sz="1800" b="0" dirty="0" err="1" smtClean="0"/>
              <a:t>혼합성</a:t>
            </a:r>
            <a:r>
              <a:rPr lang="ko-KR" altLang="en-US" sz="1800" b="0" dirty="0" smtClean="0"/>
              <a:t> </a:t>
            </a:r>
            <a:r>
              <a:rPr lang="ko-KR" altLang="en-US" sz="1800" b="0" dirty="0" err="1" smtClean="0"/>
              <a:t>요실금이</a:t>
            </a:r>
            <a:r>
              <a:rPr lang="ko-KR" altLang="en-US" sz="1800" b="0" dirty="0" smtClean="0"/>
              <a:t> </a:t>
            </a:r>
            <a:r>
              <a:rPr lang="ko-KR" altLang="en-US" sz="1800" b="0" dirty="0"/>
              <a:t>확인되고</a:t>
            </a:r>
            <a:r>
              <a:rPr lang="en-US" altLang="ko-KR" sz="1800" b="0" dirty="0"/>
              <a:t>, </a:t>
            </a:r>
            <a:r>
              <a:rPr lang="ko-KR" altLang="en-US" sz="1800" b="0" dirty="0" err="1" smtClean="0"/>
              <a:t>요누출압이</a:t>
            </a:r>
            <a:r>
              <a:rPr lang="ko-KR" altLang="en-US" sz="1800" b="0" dirty="0" smtClean="0"/>
              <a:t> </a:t>
            </a:r>
            <a:r>
              <a:rPr lang="en-US" altLang="ko-KR" sz="1800" b="0" dirty="0"/>
              <a:t>120cmH2O </a:t>
            </a:r>
            <a:r>
              <a:rPr lang="ko-KR" altLang="en-US" sz="1800" b="0" dirty="0"/>
              <a:t>미만인 경우에 인정하며</a:t>
            </a:r>
            <a:r>
              <a:rPr lang="en-US" altLang="ko-KR" sz="1800" b="0" dirty="0"/>
              <a:t>, </a:t>
            </a:r>
            <a:r>
              <a:rPr lang="ko-KR" altLang="en-US" sz="1800" b="0" dirty="0"/>
              <a:t>동 인정기준 이외에는 </a:t>
            </a:r>
            <a:r>
              <a:rPr lang="ko-KR" altLang="en-US" sz="1800" b="0" dirty="0" smtClean="0"/>
              <a:t>비용 효과 성이 </a:t>
            </a:r>
            <a:r>
              <a:rPr lang="ko-KR" altLang="en-US" sz="1800" b="0" dirty="0"/>
              <a:t>떨어지고 치료보다 예방적 목적이 크다고 간주하여 </a:t>
            </a:r>
            <a:r>
              <a:rPr lang="ko-KR" altLang="en-US" sz="1800" b="0" dirty="0" smtClean="0"/>
              <a:t>시술 </a:t>
            </a:r>
            <a:r>
              <a:rPr lang="ko-KR" altLang="en-US" sz="1800" b="0" dirty="0" err="1" smtClean="0"/>
              <a:t>료</a:t>
            </a:r>
            <a:r>
              <a:rPr lang="ko-KR" altLang="en-US" sz="1800" b="0" dirty="0" smtClean="0"/>
              <a:t> </a:t>
            </a:r>
            <a:r>
              <a:rPr lang="ko-KR" altLang="en-US" sz="1800" b="0" dirty="0"/>
              <a:t>및 치료재료 비용 전액은 환자가 부담토록 함</a:t>
            </a:r>
            <a:r>
              <a:rPr lang="en-US" altLang="ko-KR" sz="1800" b="0" dirty="0"/>
              <a:t>(</a:t>
            </a:r>
            <a:r>
              <a:rPr lang="ko-KR" altLang="en-US" sz="1800" b="0" dirty="0" smtClean="0"/>
              <a:t>비 급여</a:t>
            </a:r>
            <a:r>
              <a:rPr lang="en-US" altLang="ko-KR" sz="1800" b="0" dirty="0"/>
              <a:t>)”</a:t>
            </a:r>
            <a:r>
              <a:rPr lang="ko-KR" altLang="en-US" sz="1800" b="0" dirty="0"/>
              <a:t>이라고 규정한 조항</a:t>
            </a:r>
            <a:r>
              <a:rPr lang="en-US" altLang="ko-KR" sz="1800" b="0" dirty="0"/>
              <a:t>(</a:t>
            </a:r>
            <a:r>
              <a:rPr lang="ko-KR" altLang="en-US" sz="1800" b="0" dirty="0"/>
              <a:t>이하 ‘고시 조항’이라 한다</a:t>
            </a:r>
            <a:r>
              <a:rPr lang="en-US" altLang="ko-KR" sz="1800" b="0" dirty="0"/>
              <a:t>)</a:t>
            </a:r>
            <a:r>
              <a:rPr lang="ko-KR" altLang="en-US" sz="1800" b="0" dirty="0"/>
              <a:t>이 위헌</a:t>
            </a:r>
            <a:r>
              <a:rPr lang="en-US" altLang="ko-KR" sz="1800" b="0" dirty="0"/>
              <a:t>·</a:t>
            </a:r>
            <a:r>
              <a:rPr lang="ko-KR" altLang="en-US" sz="1800" b="0" dirty="0" smtClean="0"/>
              <a:t>위법 하다고 </a:t>
            </a:r>
            <a:r>
              <a:rPr lang="ko-KR" altLang="en-US" sz="1800" b="0" dirty="0"/>
              <a:t>볼 수 없다</a:t>
            </a:r>
            <a:r>
              <a:rPr lang="en-US" altLang="ko-KR" sz="1800" b="0" dirty="0"/>
              <a:t>. </a:t>
            </a:r>
            <a:r>
              <a:rPr lang="ko-KR" altLang="en-US" sz="1800" b="0" dirty="0"/>
              <a:t>상세한 이유는 다음과 같다</a:t>
            </a:r>
            <a:r>
              <a:rPr lang="en-US" altLang="ko-KR" sz="1800" b="0" dirty="0"/>
              <a:t>.</a:t>
            </a:r>
            <a:br>
              <a:rPr lang="en-US" altLang="ko-KR" sz="1800" b="0" dirty="0"/>
            </a:br>
            <a:r>
              <a:rPr lang="ko-KR" altLang="en-US" sz="1800" b="0" dirty="0"/>
              <a:t>먼저 고시 조항은 그에 관한 위임조항인 </a:t>
            </a:r>
            <a:r>
              <a:rPr lang="ko-KR" altLang="en-US" sz="1800" b="0" dirty="0">
                <a:hlinkClick r:id="rId2"/>
              </a:rPr>
              <a:t>요양급여규칙 제</a:t>
            </a:r>
            <a:r>
              <a:rPr lang="en-US" altLang="ko-KR" sz="1800" b="0" dirty="0">
                <a:hlinkClick r:id="rId2"/>
              </a:rPr>
              <a:t>5</a:t>
            </a:r>
            <a:r>
              <a:rPr lang="ko-KR" altLang="en-US" sz="1800" b="0" dirty="0">
                <a:hlinkClick r:id="rId2"/>
              </a:rPr>
              <a:t>조 제</a:t>
            </a:r>
            <a:r>
              <a:rPr lang="en-US" altLang="ko-KR" sz="1800" b="0" dirty="0">
                <a:hlinkClick r:id="rId2"/>
              </a:rPr>
              <a:t>2</a:t>
            </a:r>
            <a:r>
              <a:rPr lang="ko-KR" altLang="en-US" sz="1800" b="0" dirty="0">
                <a:hlinkClick r:id="rId2"/>
              </a:rPr>
              <a:t>항</a:t>
            </a:r>
            <a:r>
              <a:rPr lang="ko-KR" altLang="en-US" sz="1800" b="0" dirty="0"/>
              <a:t>이 규정하는 “요양급여의 적용기준 및 방법에 관한 세부사항”에 해당하는 내용으로서 위와 같은 위임조항에 따라 규정될 것이라고 충분히 예측될 수 있는 내용을 담고 있다</a:t>
            </a:r>
            <a:r>
              <a:rPr lang="en-US" altLang="ko-KR" sz="1800" b="0" dirty="0"/>
              <a:t>. </a:t>
            </a:r>
            <a:r>
              <a:rPr lang="ko-KR" altLang="en-US" sz="1800" b="0" dirty="0"/>
              <a:t>따라서 고시 조항이 상위법령의 위임범위를 일탈하였다고 볼 수 없다</a:t>
            </a:r>
            <a:r>
              <a:rPr lang="en-US" altLang="ko-KR" sz="1800" b="0" dirty="0"/>
              <a:t>.</a:t>
            </a:r>
            <a:br>
              <a:rPr lang="en-US" altLang="ko-KR" sz="1800" b="0" dirty="0"/>
            </a:br>
            <a:r>
              <a:rPr lang="ko-KR" altLang="en-US" sz="1800" b="0" dirty="0"/>
              <a:t>나아가 고시 조항에서 정한 </a:t>
            </a:r>
            <a:r>
              <a:rPr lang="ko-KR" altLang="en-US" sz="1800" b="0" dirty="0" err="1" smtClean="0"/>
              <a:t>요실금</a:t>
            </a:r>
            <a:r>
              <a:rPr lang="ko-KR" altLang="en-US" sz="1800" b="0" dirty="0" smtClean="0"/>
              <a:t> 수술 </a:t>
            </a:r>
            <a:r>
              <a:rPr lang="ko-KR" altLang="en-US" sz="1800" b="0" dirty="0"/>
              <a:t>급여인정기준이 과잉금지원칙을 위반하여 의사의 직업수행의 자유를 침해한다고 볼 수 없고</a:t>
            </a:r>
            <a:r>
              <a:rPr lang="en-US" altLang="ko-KR" sz="1800" b="0" dirty="0"/>
              <a:t>, </a:t>
            </a:r>
            <a:r>
              <a:rPr lang="ko-KR" altLang="en-US" sz="1800" b="0" dirty="0"/>
              <a:t>그 내용이 현저히 불합리하여 헌법상 용인될 수 있는 재량의 범위를 명백히 벗어나 환자의 인간다운 생활을 할 권리나 </a:t>
            </a:r>
            <a:r>
              <a:rPr lang="ko-KR" altLang="en-US" sz="1800" b="0" dirty="0" smtClean="0"/>
              <a:t>보건 권을 </a:t>
            </a:r>
            <a:r>
              <a:rPr lang="ko-KR" altLang="en-US" sz="1800" b="0" dirty="0"/>
              <a:t>침해한다고 볼 수도 없다</a:t>
            </a:r>
            <a:r>
              <a:rPr lang="en-US" altLang="ko-KR" sz="1800" b="0" dirty="0"/>
              <a:t>.</a:t>
            </a:r>
            <a:endParaRPr lang="ko-KR" altLang="en-US" sz="1800" b="0" dirty="0"/>
          </a:p>
        </p:txBody>
      </p:sp>
    </p:spTree>
    <p:extLst>
      <p:ext uri="{BB962C8B-B14F-4D97-AF65-F5344CB8AC3E}">
        <p14:creationId xmlns:p14="http://schemas.microsoft.com/office/powerpoint/2010/main" val="31388886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404664"/>
            <a:ext cx="7086600" cy="955576"/>
          </a:xfrm>
        </p:spPr>
        <p:txBody>
          <a:bodyPr/>
          <a:lstStyle/>
          <a:p>
            <a:r>
              <a:rPr lang="ko-KR" altLang="en-US" sz="2800" dirty="0"/>
              <a:t>진통 도중 자궁 파열로 산모 </a:t>
            </a:r>
            <a:r>
              <a:rPr lang="en-US" altLang="ko-KR" sz="2800" dirty="0"/>
              <a:t>,</a:t>
            </a:r>
            <a:r>
              <a:rPr lang="ko-KR" altLang="en-US" sz="2800" dirty="0"/>
              <a:t>신생아 사망 </a:t>
            </a:r>
          </a:p>
        </p:txBody>
      </p:sp>
      <p:sp>
        <p:nvSpPr>
          <p:cNvPr id="3" name="내용 개체 틀 2"/>
          <p:cNvSpPr>
            <a:spLocks noGrp="1"/>
          </p:cNvSpPr>
          <p:nvPr>
            <p:ph idx="1"/>
          </p:nvPr>
        </p:nvSpPr>
        <p:spPr>
          <a:xfrm>
            <a:off x="107504" y="1556792"/>
            <a:ext cx="8928992" cy="5112568"/>
          </a:xfrm>
        </p:spPr>
        <p:txBody>
          <a:bodyPr/>
          <a:lstStyle/>
          <a:p>
            <a:pPr marL="0" indent="0" algn="just">
              <a:buNone/>
            </a:pPr>
            <a:r>
              <a:rPr lang="ko-KR" altLang="en-US" sz="2000" dirty="0" smtClean="0"/>
              <a:t>개인 의원에서 골반 협착에 의한 </a:t>
            </a:r>
            <a:r>
              <a:rPr lang="ko-KR" altLang="en-US" sz="2000" dirty="0" err="1" smtClean="0"/>
              <a:t>아두</a:t>
            </a:r>
            <a:r>
              <a:rPr lang="ko-KR" altLang="en-US" sz="2000" dirty="0" smtClean="0"/>
              <a:t> 골반 불균형으로 상급 병원에 제왕 절개분만으로 분만 하기로 전원 하였으나 상급 병원에서 유도분만을 시행하여 분만 </a:t>
            </a:r>
            <a:r>
              <a:rPr lang="en-US" altLang="ko-KR" sz="2000" dirty="0" smtClean="0"/>
              <a:t>2</a:t>
            </a:r>
            <a:r>
              <a:rPr lang="ko-KR" altLang="en-US" sz="2000" dirty="0" smtClean="0"/>
              <a:t>시간 전 태아 심 박동이 </a:t>
            </a:r>
            <a:r>
              <a:rPr lang="en-US" altLang="ko-KR" sz="2000" dirty="0" smtClean="0"/>
              <a:t>80~100</a:t>
            </a:r>
            <a:r>
              <a:rPr lang="ko-KR" altLang="en-US" sz="2000" dirty="0" smtClean="0"/>
              <a:t>회 감소되고 태변 착색을 확인하고도 분만을 진행 하여 분만 </a:t>
            </a:r>
            <a:r>
              <a:rPr lang="en-US" altLang="ko-KR" sz="2000" dirty="0" smtClean="0"/>
              <a:t>2</a:t>
            </a:r>
            <a:r>
              <a:rPr lang="ko-KR" altLang="en-US" sz="2000" dirty="0" smtClean="0"/>
              <a:t>기 지연 후 </a:t>
            </a:r>
            <a:r>
              <a:rPr lang="en-US" altLang="ko-KR" sz="2000" dirty="0" smtClean="0"/>
              <a:t>3.37 </a:t>
            </a:r>
            <a:r>
              <a:rPr lang="ko-KR" altLang="en-US" sz="2000" dirty="0" smtClean="0"/>
              <a:t>신생아 출산하였으나 아 </a:t>
            </a:r>
            <a:r>
              <a:rPr lang="ko-KR" altLang="en-US" sz="2000" dirty="0" err="1" smtClean="0"/>
              <a:t>프</a:t>
            </a:r>
            <a:r>
              <a:rPr lang="ko-KR" altLang="en-US" sz="2000" dirty="0" smtClean="0"/>
              <a:t> 가 </a:t>
            </a:r>
            <a:r>
              <a:rPr lang="en-US" altLang="ko-KR" sz="2000" dirty="0" smtClean="0"/>
              <a:t>1</a:t>
            </a:r>
            <a:r>
              <a:rPr lang="ko-KR" altLang="en-US" sz="2000" dirty="0" smtClean="0"/>
              <a:t>분 치가 </a:t>
            </a:r>
            <a:r>
              <a:rPr lang="en-US" altLang="ko-KR" sz="2000" dirty="0" smtClean="0"/>
              <a:t>1</a:t>
            </a:r>
            <a:r>
              <a:rPr lang="ko-KR" altLang="en-US" sz="2000" dirty="0" smtClean="0"/>
              <a:t>로 기관 </a:t>
            </a:r>
            <a:r>
              <a:rPr lang="ko-KR" altLang="en-US" sz="2000" dirty="0" err="1" smtClean="0"/>
              <a:t>삽관</a:t>
            </a:r>
            <a:r>
              <a:rPr lang="ko-KR" altLang="en-US" sz="2000" dirty="0" smtClean="0"/>
              <a:t> 시도 후에도 실패하여  </a:t>
            </a:r>
            <a:r>
              <a:rPr lang="en-US" altLang="ko-KR" sz="2000" dirty="0" smtClean="0"/>
              <a:t>3</a:t>
            </a:r>
            <a:r>
              <a:rPr lang="ko-KR" altLang="en-US" sz="2000" dirty="0" smtClean="0"/>
              <a:t>분 후 기관 </a:t>
            </a:r>
            <a:r>
              <a:rPr lang="ko-KR" altLang="en-US" sz="2000" dirty="0" err="1" smtClean="0"/>
              <a:t>삽관</a:t>
            </a:r>
            <a:r>
              <a:rPr lang="ko-KR" altLang="en-US" sz="2000" dirty="0" smtClean="0"/>
              <a:t> 후 기계호흡 시행 후 </a:t>
            </a:r>
            <a:r>
              <a:rPr lang="en-US" altLang="ko-KR" sz="2000" dirty="0" smtClean="0"/>
              <a:t>8</a:t>
            </a:r>
            <a:r>
              <a:rPr lang="ko-KR" altLang="en-US" sz="2000" dirty="0" smtClean="0"/>
              <a:t>시간 만에 사망</a:t>
            </a:r>
            <a:r>
              <a:rPr lang="en-US" altLang="ko-KR" sz="2000" dirty="0" smtClean="0"/>
              <a:t>.</a:t>
            </a:r>
            <a:r>
              <a:rPr lang="ko-KR" altLang="en-US" sz="2000" dirty="0" smtClean="0"/>
              <a:t>  </a:t>
            </a:r>
            <a:endParaRPr lang="en-US" altLang="ko-KR" sz="2000" dirty="0" smtClean="0"/>
          </a:p>
          <a:p>
            <a:pPr marL="0" indent="0" algn="just">
              <a:buNone/>
            </a:pPr>
            <a:r>
              <a:rPr lang="ko-KR" altLang="en-US" sz="2000" dirty="0" smtClean="0"/>
              <a:t>산모가 분만 후 </a:t>
            </a:r>
            <a:r>
              <a:rPr lang="en-US" altLang="ko-KR" sz="2000" dirty="0" smtClean="0"/>
              <a:t>20</a:t>
            </a:r>
            <a:r>
              <a:rPr lang="ko-KR" altLang="en-US" sz="2000" dirty="0" smtClean="0"/>
              <a:t>분경 혈압 감소하고</a:t>
            </a:r>
            <a:r>
              <a:rPr lang="en-US" altLang="ko-KR" sz="2000" dirty="0" smtClean="0"/>
              <a:t>,</a:t>
            </a:r>
            <a:r>
              <a:rPr lang="ko-KR" altLang="en-US" sz="2000" dirty="0" smtClean="0"/>
              <a:t> </a:t>
            </a:r>
            <a:r>
              <a:rPr lang="ko-KR" altLang="en-US" sz="2000" dirty="0" err="1" smtClean="0"/>
              <a:t>청색증이</a:t>
            </a:r>
            <a:r>
              <a:rPr lang="ko-KR" altLang="en-US" sz="2000" dirty="0" smtClean="0"/>
              <a:t> 있어 시행한 내진상 손가락이 복강 내 들어가는 것을 확인 후 수혈과 응급 자궁 </a:t>
            </a:r>
            <a:r>
              <a:rPr lang="ko-KR" altLang="en-US" sz="2000" dirty="0" err="1" smtClean="0"/>
              <a:t>적출술을</a:t>
            </a:r>
            <a:r>
              <a:rPr lang="ko-KR" altLang="en-US" sz="2000" dirty="0" smtClean="0"/>
              <a:t> 시행 하였으나 마취에서 깨어나지 못하고 </a:t>
            </a:r>
            <a:r>
              <a:rPr lang="en-US" altLang="ko-KR" sz="2000" dirty="0" smtClean="0"/>
              <a:t>6</a:t>
            </a:r>
            <a:r>
              <a:rPr lang="ko-KR" altLang="en-US" sz="2000" dirty="0" smtClean="0"/>
              <a:t>시간 만에 사망 한 사례로 법원은 개인의원의 아 두 골반 불균형 소견서를 무시하고 무리한 유도분만 한 과실과 태반 착색과 태아 </a:t>
            </a:r>
            <a:r>
              <a:rPr lang="ko-KR" altLang="en-US" sz="2000" dirty="0" err="1" smtClean="0"/>
              <a:t>심박</a:t>
            </a:r>
            <a:r>
              <a:rPr lang="ko-KR" altLang="en-US" sz="2000" dirty="0" smtClean="0"/>
              <a:t> 감소에도 유도분만을 지속시켜 </a:t>
            </a:r>
            <a:r>
              <a:rPr lang="ko-KR" altLang="en-US" sz="2000" dirty="0" smtClean="0">
                <a:solidFill>
                  <a:srgbClr val="00B0F0"/>
                </a:solidFill>
              </a:rPr>
              <a:t>자궁 파열이 발생된 과실인정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5800 </a:t>
            </a:r>
            <a:r>
              <a:rPr lang="ko-KR" altLang="en-US" sz="2000" dirty="0" smtClean="0">
                <a:solidFill>
                  <a:srgbClr val="00B0F0"/>
                </a:solidFill>
              </a:rPr>
              <a:t>만원 지급 판결</a:t>
            </a:r>
            <a:r>
              <a:rPr lang="ko-KR" altLang="en-US" sz="2000" dirty="0" smtClean="0"/>
              <a:t> </a:t>
            </a:r>
            <a:r>
              <a:rPr lang="en-US" altLang="ko-KR" sz="2000" dirty="0" smtClean="0"/>
              <a:t>( </a:t>
            </a:r>
            <a:r>
              <a:rPr lang="ko-KR" altLang="en-US" sz="2000" dirty="0" smtClean="0"/>
              <a:t>서울 지법 </a:t>
            </a:r>
            <a:r>
              <a:rPr lang="en-US" altLang="ko-KR" sz="2000" dirty="0" smtClean="0"/>
              <a:t>1998.2.25 </a:t>
            </a:r>
            <a:r>
              <a:rPr lang="ko-KR" altLang="en-US" sz="2000" dirty="0" smtClean="0"/>
              <a:t>선고 </a:t>
            </a:r>
            <a:r>
              <a:rPr lang="en-US" altLang="ko-KR" sz="2000" dirty="0" smtClean="0"/>
              <a:t>95</a:t>
            </a:r>
            <a:r>
              <a:rPr lang="ko-KR" altLang="en-US" sz="2000" dirty="0" smtClean="0"/>
              <a:t>가 합 </a:t>
            </a:r>
            <a:r>
              <a:rPr lang="en-US" altLang="ko-KR" sz="2000" dirty="0" smtClean="0"/>
              <a:t>10852)</a:t>
            </a:r>
            <a:endParaRPr lang="ko-KR" altLang="en-US" sz="2000" dirty="0"/>
          </a:p>
        </p:txBody>
      </p:sp>
    </p:spTree>
    <p:extLst>
      <p:ext uri="{BB962C8B-B14F-4D97-AF65-F5344CB8AC3E}">
        <p14:creationId xmlns:p14="http://schemas.microsoft.com/office/powerpoint/2010/main" val="29500523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23528" y="548680"/>
            <a:ext cx="7086600" cy="563563"/>
          </a:xfrm>
        </p:spPr>
        <p:txBody>
          <a:bodyPr/>
          <a:lstStyle/>
          <a:p>
            <a:r>
              <a:rPr lang="ko-KR" altLang="en-US" sz="2800" dirty="0" smtClean="0"/>
              <a:t>쌍 태아 제왕절개 후 폐 부종 사망 </a:t>
            </a:r>
            <a:endParaRPr lang="ko-KR" altLang="en-US" sz="2800" dirty="0"/>
          </a:p>
        </p:txBody>
      </p:sp>
      <p:sp>
        <p:nvSpPr>
          <p:cNvPr id="3" name="내용 개체 틀 2"/>
          <p:cNvSpPr>
            <a:spLocks noGrp="1"/>
          </p:cNvSpPr>
          <p:nvPr>
            <p:ph idx="1"/>
          </p:nvPr>
        </p:nvSpPr>
        <p:spPr>
          <a:xfrm>
            <a:off x="107504" y="1371600"/>
            <a:ext cx="8928992" cy="5297760"/>
          </a:xfrm>
        </p:spPr>
        <p:txBody>
          <a:bodyPr/>
          <a:lstStyle/>
          <a:p>
            <a:pPr marL="0" indent="0" algn="just">
              <a:buNone/>
            </a:pPr>
            <a:r>
              <a:rPr lang="ko-KR" altLang="en-US" sz="2000" dirty="0"/>
              <a:t>자간 </a:t>
            </a:r>
            <a:r>
              <a:rPr lang="ko-KR" altLang="en-US" sz="2000" dirty="0" smtClean="0"/>
              <a:t>전 증 </a:t>
            </a:r>
            <a:r>
              <a:rPr lang="ko-KR" altLang="en-US" sz="2000" dirty="0"/>
              <a:t>경증으로 개인의원에서 전원 </a:t>
            </a:r>
            <a:r>
              <a:rPr lang="ko-KR" altLang="en-US" sz="2000" dirty="0" smtClean="0"/>
              <a:t>되어 제왕 절개 수술로 분만한 후 병실로 옮겨져 혈압이 상승하고 호흡 곤란 증상이 있었음에도 일반 병실에서  있다가 청색 증이 있은 후에야 집중 치료를 시행 하였으나 폐 부종으로 사망한 사례로 법원은 고 위험 임산부의 수술 후 관리자 적절한 처치가 이루어지지 않은 과실을 물어 </a:t>
            </a:r>
            <a:r>
              <a:rPr lang="en-US" altLang="ko-KR" sz="2000" dirty="0" smtClean="0"/>
              <a:t>70% </a:t>
            </a:r>
            <a:r>
              <a:rPr lang="ko-KR" altLang="en-US" sz="2000" dirty="0" smtClean="0"/>
              <a:t>로 </a:t>
            </a:r>
            <a:r>
              <a:rPr lang="en-US" altLang="ko-KR" sz="2000" dirty="0" smtClean="0"/>
              <a:t>2</a:t>
            </a:r>
            <a:r>
              <a:rPr lang="ko-KR" altLang="en-US" sz="2000" dirty="0" smtClean="0"/>
              <a:t>억 </a:t>
            </a:r>
            <a:r>
              <a:rPr lang="en-US" altLang="ko-KR" sz="2000" dirty="0" smtClean="0"/>
              <a:t>2</a:t>
            </a:r>
            <a:r>
              <a:rPr lang="ko-KR" altLang="en-US" sz="2000" dirty="0" smtClean="0"/>
              <a:t>천 만원 지급 판결 </a:t>
            </a:r>
            <a:r>
              <a:rPr lang="en-US" altLang="ko-KR" sz="2000" dirty="0" smtClean="0"/>
              <a:t>(</a:t>
            </a:r>
            <a:r>
              <a:rPr lang="ko-KR" altLang="en-US" sz="2000" dirty="0" smtClean="0"/>
              <a:t>대법원 </a:t>
            </a:r>
            <a:r>
              <a:rPr lang="en-US" altLang="ko-KR" sz="2000" dirty="0" smtClean="0"/>
              <a:t>2003 . 8.22 </a:t>
            </a:r>
            <a:r>
              <a:rPr lang="ko-KR" altLang="en-US" sz="2000" dirty="0" smtClean="0"/>
              <a:t>선고 </a:t>
            </a:r>
            <a:r>
              <a:rPr lang="en-US" altLang="ko-KR" sz="2000" dirty="0" smtClean="0"/>
              <a:t>2002 </a:t>
            </a:r>
            <a:r>
              <a:rPr lang="ko-KR" altLang="en-US" sz="2000" dirty="0" smtClean="0"/>
              <a:t>다 </a:t>
            </a:r>
            <a:r>
              <a:rPr lang="en-US" altLang="ko-KR" sz="2000" dirty="0" smtClean="0"/>
              <a:t>6382</a:t>
            </a:r>
            <a:r>
              <a:rPr lang="ko-KR" altLang="en-US" sz="2000" dirty="0" smtClean="0"/>
              <a:t> 판결</a:t>
            </a:r>
            <a:r>
              <a:rPr lang="en-US" altLang="ko-KR" sz="2000" dirty="0" smtClean="0"/>
              <a:t>)</a:t>
            </a:r>
          </a:p>
          <a:p>
            <a:pPr marL="0" indent="0" algn="just">
              <a:buNone/>
            </a:pPr>
            <a:endParaRPr lang="en-US" altLang="ko-KR" sz="2000" dirty="0" smtClean="0"/>
          </a:p>
          <a:p>
            <a:pPr marL="0" indent="0" algn="just">
              <a:buNone/>
            </a:pPr>
            <a:r>
              <a:rPr lang="ko-KR" altLang="en-US" sz="2000" dirty="0" smtClean="0"/>
              <a:t>태아 곤란 증으로 제왕 절개 분만 후 두 시간 후 갑자기 시작된 질 출혈이 </a:t>
            </a:r>
            <a:r>
              <a:rPr lang="ko-KR" altLang="en-US" sz="2000" dirty="0"/>
              <a:t>계</a:t>
            </a:r>
            <a:r>
              <a:rPr lang="ko-KR" altLang="en-US" sz="2000" dirty="0" smtClean="0"/>
              <a:t>속 되어 </a:t>
            </a:r>
            <a:r>
              <a:rPr lang="ko-KR" altLang="en-US" sz="2000" dirty="0" err="1" smtClean="0"/>
              <a:t>이완성</a:t>
            </a:r>
            <a:r>
              <a:rPr lang="ko-KR" altLang="en-US" sz="2000" dirty="0" smtClean="0"/>
              <a:t> 자궁 진단으로 처음 수술 후 </a:t>
            </a:r>
            <a:r>
              <a:rPr lang="en-US" altLang="ko-KR" sz="2000" dirty="0" smtClean="0"/>
              <a:t>3</a:t>
            </a:r>
            <a:r>
              <a:rPr lang="ko-KR" altLang="en-US" sz="2000" dirty="0" smtClean="0"/>
              <a:t>시간 만에 전 자궁 적출 술을 시행 하였다</a:t>
            </a:r>
            <a:r>
              <a:rPr lang="en-US" altLang="ko-KR" sz="2000" dirty="0" smtClean="0"/>
              <a:t>. </a:t>
            </a:r>
            <a:r>
              <a:rPr lang="ko-KR" altLang="en-US" sz="2000" dirty="0" smtClean="0"/>
              <a:t>이후 심부전 급성 신부전 허 혈 성 간염 등 치료 후 퇴원하였다</a:t>
            </a:r>
            <a:r>
              <a:rPr lang="en-US" altLang="ko-KR" sz="2000" dirty="0" smtClean="0"/>
              <a:t>.  </a:t>
            </a:r>
            <a:r>
              <a:rPr lang="ko-KR" altLang="en-US" sz="2000" dirty="0" smtClean="0"/>
              <a:t>법원은 </a:t>
            </a:r>
            <a:r>
              <a:rPr lang="ko-KR" altLang="en-US" sz="2000" dirty="0" smtClean="0">
                <a:solidFill>
                  <a:srgbClr val="00B0F0"/>
                </a:solidFill>
              </a:rPr>
              <a:t>처치상의 과실 및 설명의무 위반을 부인하여 과실이 없다고 판결 </a:t>
            </a:r>
            <a:r>
              <a:rPr lang="en-US" altLang="ko-KR" sz="2000" dirty="0" smtClean="0"/>
              <a:t>(</a:t>
            </a:r>
            <a:r>
              <a:rPr lang="ko-KR" altLang="en-US" sz="2000" dirty="0" smtClean="0"/>
              <a:t>부산 지방 법원 </a:t>
            </a:r>
            <a:r>
              <a:rPr lang="en-US" altLang="ko-KR" sz="2000" dirty="0" smtClean="0"/>
              <a:t>2014.2.28 </a:t>
            </a:r>
            <a:r>
              <a:rPr lang="ko-KR" altLang="en-US" sz="2000" dirty="0" smtClean="0"/>
              <a:t>선고 </a:t>
            </a:r>
            <a:r>
              <a:rPr lang="en-US" altLang="ko-KR" sz="2000" dirty="0" smtClean="0"/>
              <a:t>2013. </a:t>
            </a:r>
            <a:r>
              <a:rPr lang="ko-KR" altLang="en-US" sz="2000" dirty="0" err="1" smtClean="0"/>
              <a:t>가단</a:t>
            </a:r>
            <a:r>
              <a:rPr lang="ko-KR" altLang="en-US" sz="2000" dirty="0" smtClean="0"/>
              <a:t> </a:t>
            </a:r>
            <a:r>
              <a:rPr lang="en-US" altLang="ko-KR" sz="2000" dirty="0" smtClean="0"/>
              <a:t>205878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16849780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smtClean="0"/>
              <a:t>기타 주요 판례 </a:t>
            </a:r>
            <a:endParaRPr lang="ko-KR" altLang="en-US" sz="2800" dirty="0"/>
          </a:p>
        </p:txBody>
      </p:sp>
      <p:sp>
        <p:nvSpPr>
          <p:cNvPr id="3" name="내용 개체 틀 2"/>
          <p:cNvSpPr>
            <a:spLocks noGrp="1"/>
          </p:cNvSpPr>
          <p:nvPr>
            <p:ph idx="1"/>
          </p:nvPr>
        </p:nvSpPr>
        <p:spPr>
          <a:xfrm>
            <a:off x="107504" y="1371600"/>
            <a:ext cx="8856984" cy="5297760"/>
          </a:xfrm>
        </p:spPr>
        <p:txBody>
          <a:bodyPr/>
          <a:lstStyle/>
          <a:p>
            <a:pPr marL="0" indent="0" algn="just">
              <a:buNone/>
            </a:pPr>
            <a:r>
              <a:rPr lang="ko-KR" altLang="en-US" sz="2000" dirty="0" smtClean="0"/>
              <a:t>제왕 절개 부위 출혈수술부위 </a:t>
            </a:r>
            <a:r>
              <a:rPr lang="ko-KR" altLang="en-US" sz="2000" dirty="0" smtClean="0">
                <a:solidFill>
                  <a:srgbClr val="00B0F0"/>
                </a:solidFill>
              </a:rPr>
              <a:t>출혈의 지연 처치로 </a:t>
            </a:r>
            <a:r>
              <a:rPr lang="en-US" altLang="ko-KR" sz="2000" dirty="0" smtClean="0">
                <a:solidFill>
                  <a:srgbClr val="00B0F0"/>
                </a:solidFill>
              </a:rPr>
              <a:t>DIC</a:t>
            </a:r>
            <a:r>
              <a:rPr lang="ko-KR" altLang="en-US" sz="2000" dirty="0" smtClean="0">
                <a:solidFill>
                  <a:srgbClr val="00B0F0"/>
                </a:solidFill>
              </a:rPr>
              <a:t> 사망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4</a:t>
            </a:r>
            <a:r>
              <a:rPr lang="ko-KR" altLang="en-US" sz="2000" dirty="0" smtClean="0">
                <a:solidFill>
                  <a:srgbClr val="00B0F0"/>
                </a:solidFill>
              </a:rPr>
              <a:t>천 만원 </a:t>
            </a:r>
            <a:r>
              <a:rPr lang="ko-KR" altLang="en-US" sz="2000" dirty="0" smtClean="0"/>
              <a:t>배상 </a:t>
            </a:r>
            <a:r>
              <a:rPr lang="en-US" altLang="ko-KR" sz="2000" dirty="0" smtClean="0"/>
              <a:t>(</a:t>
            </a:r>
            <a:r>
              <a:rPr lang="ko-KR" altLang="en-US" sz="2000" dirty="0" smtClean="0"/>
              <a:t>부산 지법 동부 지원 </a:t>
            </a:r>
            <a:r>
              <a:rPr lang="en-US" altLang="ko-KR" sz="2000" dirty="0" smtClean="0"/>
              <a:t>1998.10.29.</a:t>
            </a:r>
            <a:r>
              <a:rPr lang="ko-KR" altLang="en-US" sz="2000" dirty="0" smtClean="0"/>
              <a:t> 선고 </a:t>
            </a:r>
            <a:r>
              <a:rPr lang="en-US" altLang="ko-KR" sz="2000" dirty="0" smtClean="0"/>
              <a:t>97</a:t>
            </a:r>
            <a:r>
              <a:rPr lang="ko-KR" altLang="en-US" sz="2000" dirty="0" smtClean="0"/>
              <a:t>가 합 </a:t>
            </a:r>
            <a:r>
              <a:rPr lang="en-US" altLang="ko-KR" sz="2000" dirty="0" smtClean="0"/>
              <a:t>3452 </a:t>
            </a:r>
            <a:r>
              <a:rPr lang="ko-KR" altLang="en-US" sz="2000" dirty="0" smtClean="0"/>
              <a:t>판결</a:t>
            </a:r>
            <a:r>
              <a:rPr lang="en-US" altLang="ko-KR" sz="2000" dirty="0" smtClean="0"/>
              <a:t>)</a:t>
            </a:r>
          </a:p>
          <a:p>
            <a:pPr marL="0" indent="0" algn="just">
              <a:buNone/>
            </a:pPr>
            <a:endParaRPr lang="en-US" altLang="ko-KR" sz="2000" dirty="0" smtClean="0"/>
          </a:p>
          <a:p>
            <a:pPr marL="0" indent="0" algn="just">
              <a:buNone/>
            </a:pPr>
            <a:r>
              <a:rPr lang="ko-KR" altLang="en-US" sz="2000" dirty="0" smtClean="0"/>
              <a:t>제왕 절개 후 퇴원 후 </a:t>
            </a:r>
            <a:r>
              <a:rPr lang="ko-KR" altLang="en-US" sz="2000" dirty="0" smtClean="0">
                <a:solidFill>
                  <a:srgbClr val="00B0F0"/>
                </a:solidFill>
              </a:rPr>
              <a:t>패혈증 발생 </a:t>
            </a:r>
            <a:r>
              <a:rPr lang="en-US" altLang="ko-KR" sz="2000" dirty="0" smtClean="0">
                <a:solidFill>
                  <a:srgbClr val="00B0F0"/>
                </a:solidFill>
              </a:rPr>
              <a:t>70%</a:t>
            </a:r>
            <a:r>
              <a:rPr lang="ko-KR" altLang="en-US" sz="2000" dirty="0" smtClean="0">
                <a:solidFill>
                  <a:srgbClr val="00B0F0"/>
                </a:solidFill>
              </a:rPr>
              <a:t>과실 인정 </a:t>
            </a:r>
            <a:r>
              <a:rPr lang="ko-KR" altLang="en-US" sz="2000" dirty="0" smtClean="0"/>
              <a:t>하여 </a:t>
            </a:r>
            <a:r>
              <a:rPr lang="ko-KR" altLang="en-US" sz="2000" dirty="0" smtClean="0">
                <a:solidFill>
                  <a:srgbClr val="00B0F0"/>
                </a:solidFill>
              </a:rPr>
              <a:t>천만 원 지급 </a:t>
            </a:r>
            <a:r>
              <a:rPr lang="ko-KR" altLang="en-US" sz="2000" dirty="0" smtClean="0"/>
              <a:t>판결</a:t>
            </a:r>
            <a:r>
              <a:rPr lang="en-US" altLang="ko-KR" sz="2000" dirty="0" smtClean="0"/>
              <a:t>( </a:t>
            </a:r>
            <a:r>
              <a:rPr lang="ko-KR" altLang="en-US" sz="2000" dirty="0" smtClean="0"/>
              <a:t>수원 지방 법원 </a:t>
            </a:r>
            <a:r>
              <a:rPr lang="en-US" altLang="ko-KR" sz="2000" dirty="0" smtClean="0"/>
              <a:t>1998.5.19 </a:t>
            </a:r>
            <a:r>
              <a:rPr lang="ko-KR" altLang="en-US" sz="2000" dirty="0" smtClean="0"/>
              <a:t>선고 </a:t>
            </a:r>
            <a:r>
              <a:rPr lang="en-US" altLang="ko-KR" sz="2000" dirty="0" smtClean="0"/>
              <a:t>95</a:t>
            </a:r>
            <a:r>
              <a:rPr lang="ko-KR" altLang="en-US" sz="2000" dirty="0" smtClean="0"/>
              <a:t>가 합 </a:t>
            </a:r>
            <a:r>
              <a:rPr lang="en-US" altLang="ko-KR" sz="2000" dirty="0" smtClean="0"/>
              <a:t>15509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ko-KR" altLang="en-US" sz="2000" dirty="0" smtClean="0"/>
              <a:t>제왕 절개 후 </a:t>
            </a:r>
            <a:r>
              <a:rPr lang="ko-KR" altLang="en-US" sz="2000" dirty="0" smtClean="0">
                <a:solidFill>
                  <a:srgbClr val="00B0F0"/>
                </a:solidFill>
              </a:rPr>
              <a:t>파상풍 산모 사망 과실 인정 </a:t>
            </a:r>
            <a:r>
              <a:rPr lang="en-US" altLang="ko-KR" sz="2000" dirty="0" smtClean="0">
                <a:solidFill>
                  <a:srgbClr val="00B0F0"/>
                </a:solidFill>
              </a:rPr>
              <a:t>3600</a:t>
            </a:r>
            <a:r>
              <a:rPr lang="ko-KR" altLang="en-US" sz="2000" dirty="0" smtClean="0">
                <a:solidFill>
                  <a:srgbClr val="00B0F0"/>
                </a:solidFill>
              </a:rPr>
              <a:t>만원 판결</a:t>
            </a:r>
            <a:r>
              <a:rPr lang="en-US" altLang="ko-KR" sz="2000" dirty="0" smtClean="0"/>
              <a:t>(</a:t>
            </a:r>
            <a:r>
              <a:rPr lang="ko-KR" altLang="en-US" sz="2000" dirty="0" smtClean="0"/>
              <a:t>서울지방 법원 동부지원 </a:t>
            </a:r>
            <a:r>
              <a:rPr lang="en-US" altLang="ko-KR" sz="2000" dirty="0" smtClean="0"/>
              <a:t>1989.6.14 </a:t>
            </a:r>
            <a:r>
              <a:rPr lang="ko-KR" altLang="en-US" sz="2000" dirty="0" smtClean="0"/>
              <a:t>선고 </a:t>
            </a:r>
            <a:r>
              <a:rPr lang="en-US" altLang="ko-KR" sz="2000" dirty="0" smtClean="0"/>
              <a:t>88</a:t>
            </a:r>
            <a:r>
              <a:rPr lang="ko-KR" altLang="en-US" sz="2000" dirty="0" smtClean="0"/>
              <a:t>가 합 </a:t>
            </a:r>
            <a:r>
              <a:rPr lang="en-US" altLang="ko-KR" sz="2000" dirty="0" smtClean="0"/>
              <a:t>2890 </a:t>
            </a:r>
            <a:r>
              <a:rPr lang="ko-KR" altLang="en-US" sz="2000" dirty="0" smtClean="0"/>
              <a:t>판결 </a:t>
            </a:r>
            <a:r>
              <a:rPr lang="en-US" altLang="ko-KR" sz="2000" dirty="0" smtClean="0"/>
              <a:t>)</a:t>
            </a:r>
          </a:p>
          <a:p>
            <a:pPr marL="0" indent="0" algn="just">
              <a:buNone/>
            </a:pPr>
            <a:endParaRPr lang="en-US" altLang="ko-KR" sz="2000" dirty="0" smtClean="0"/>
          </a:p>
          <a:p>
            <a:pPr marL="0" indent="0" algn="just">
              <a:buNone/>
            </a:pPr>
            <a:r>
              <a:rPr lang="ko-KR" altLang="en-US" sz="2000" dirty="0" smtClean="0"/>
              <a:t>임신</a:t>
            </a:r>
            <a:r>
              <a:rPr lang="en-US" altLang="ko-KR" sz="2000" dirty="0" smtClean="0"/>
              <a:t>31</a:t>
            </a:r>
            <a:r>
              <a:rPr lang="ko-KR" altLang="en-US" sz="2000" dirty="0" smtClean="0"/>
              <a:t>주 </a:t>
            </a:r>
            <a:r>
              <a:rPr lang="en-US" altLang="ko-KR" sz="2000" dirty="0" smtClean="0"/>
              <a:t>3</a:t>
            </a:r>
            <a:r>
              <a:rPr lang="ko-KR" altLang="en-US" sz="2000" dirty="0" smtClean="0"/>
              <a:t>일 조기진통으로 입원 중 자궁 수축 억제를 사용 함에도 분만이 진행 되어 양수 파수 후  질식 흡입 분만 하였으나 </a:t>
            </a:r>
            <a:r>
              <a:rPr lang="ko-KR" altLang="en-US" sz="2000" dirty="0" err="1" smtClean="0"/>
              <a:t>아프가</a:t>
            </a:r>
            <a:r>
              <a:rPr lang="ko-KR" altLang="en-US" sz="2000" dirty="0" smtClean="0"/>
              <a:t> 점수 </a:t>
            </a:r>
            <a:r>
              <a:rPr lang="en-US" altLang="ko-KR" sz="2000" dirty="0" smtClean="0"/>
              <a:t>8-&gt;9 </a:t>
            </a:r>
            <a:r>
              <a:rPr lang="ko-KR" altLang="en-US" sz="2000" dirty="0" smtClean="0"/>
              <a:t>점이었으나 두 시간 후 청색 증 발생으로 의사동승 없이 전원 하면서 </a:t>
            </a:r>
            <a:r>
              <a:rPr lang="ko-KR" altLang="en-US" sz="2000" dirty="0" smtClean="0">
                <a:solidFill>
                  <a:srgbClr val="00B0F0"/>
                </a:solidFill>
              </a:rPr>
              <a:t>기관 삽 관을 하지 않은 채 이송</a:t>
            </a:r>
            <a:r>
              <a:rPr lang="ko-KR" altLang="en-US" sz="2000" dirty="0" smtClean="0"/>
              <a:t>하여 저 산소 성 뇌 손상으로 뇌성마비에 이르게 한  과실 인정하여 </a:t>
            </a:r>
            <a:r>
              <a:rPr lang="en-US" altLang="ko-KR" sz="2000" dirty="0" smtClean="0">
                <a:solidFill>
                  <a:srgbClr val="00B0F0"/>
                </a:solidFill>
              </a:rPr>
              <a:t>50%</a:t>
            </a:r>
            <a:r>
              <a:rPr lang="ko-KR" altLang="en-US" sz="2000" dirty="0" smtClean="0">
                <a:solidFill>
                  <a:srgbClr val="00B0F0"/>
                </a:solidFill>
              </a:rPr>
              <a:t>의 책임으로 </a:t>
            </a:r>
            <a:r>
              <a:rPr lang="en-US" altLang="ko-KR" sz="2000" dirty="0" smtClean="0">
                <a:solidFill>
                  <a:srgbClr val="00B0F0"/>
                </a:solidFill>
              </a:rPr>
              <a:t>2</a:t>
            </a:r>
            <a:r>
              <a:rPr lang="ko-KR" altLang="en-US" sz="2000" dirty="0" smtClean="0">
                <a:solidFill>
                  <a:srgbClr val="00B0F0"/>
                </a:solidFill>
              </a:rPr>
              <a:t>억 </a:t>
            </a:r>
            <a:r>
              <a:rPr lang="en-US" altLang="ko-KR" sz="2000" dirty="0" smtClean="0">
                <a:solidFill>
                  <a:srgbClr val="00B0F0"/>
                </a:solidFill>
              </a:rPr>
              <a:t>6900</a:t>
            </a:r>
            <a:r>
              <a:rPr lang="ko-KR" altLang="en-US" sz="2000" dirty="0" smtClean="0">
                <a:solidFill>
                  <a:srgbClr val="00B0F0"/>
                </a:solidFill>
              </a:rPr>
              <a:t>만원 지급 판결  </a:t>
            </a:r>
            <a:r>
              <a:rPr lang="en-US" altLang="ko-KR" sz="2000" dirty="0" smtClean="0"/>
              <a:t>( </a:t>
            </a:r>
            <a:r>
              <a:rPr lang="ko-KR" altLang="en-US" sz="2000" dirty="0" smtClean="0"/>
              <a:t>대구 고등 법원 </a:t>
            </a:r>
            <a:r>
              <a:rPr lang="en-US" altLang="ko-KR" sz="2000" dirty="0" smtClean="0"/>
              <a:t>2010.10.13 </a:t>
            </a:r>
            <a:r>
              <a:rPr lang="ko-KR" altLang="en-US" sz="2000" dirty="0" smtClean="0"/>
              <a:t>선고 </a:t>
            </a:r>
            <a:r>
              <a:rPr lang="en-US" altLang="ko-KR" sz="2000" dirty="0" smtClean="0"/>
              <a:t>2010</a:t>
            </a:r>
            <a:r>
              <a:rPr lang="ko-KR" altLang="en-US" sz="2000" dirty="0" smtClean="0"/>
              <a:t>나 </a:t>
            </a:r>
            <a:r>
              <a:rPr lang="en-US" altLang="ko-KR" sz="2000" dirty="0" smtClean="0"/>
              <a:t>3897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32466079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z="2800" dirty="0"/>
              <a:t>기타 주요 판례 </a:t>
            </a:r>
          </a:p>
        </p:txBody>
      </p:sp>
      <p:sp>
        <p:nvSpPr>
          <p:cNvPr id="3" name="내용 개체 틀 2"/>
          <p:cNvSpPr>
            <a:spLocks noGrp="1"/>
          </p:cNvSpPr>
          <p:nvPr>
            <p:ph idx="1"/>
          </p:nvPr>
        </p:nvSpPr>
        <p:spPr>
          <a:xfrm>
            <a:off x="107504" y="1196752"/>
            <a:ext cx="8928992" cy="5688632"/>
          </a:xfrm>
        </p:spPr>
        <p:txBody>
          <a:bodyPr/>
          <a:lstStyle/>
          <a:p>
            <a:pPr marL="0" indent="0" algn="just">
              <a:buNone/>
            </a:pPr>
            <a:r>
              <a:rPr lang="ko-KR" altLang="en-US" sz="2000" dirty="0" smtClean="0"/>
              <a:t>임신 </a:t>
            </a:r>
            <a:r>
              <a:rPr lang="en-US" altLang="ko-KR" sz="2000" dirty="0" smtClean="0"/>
              <a:t>29</a:t>
            </a:r>
            <a:r>
              <a:rPr lang="ko-KR" altLang="en-US" sz="2000" dirty="0" smtClean="0"/>
              <a:t>주 </a:t>
            </a:r>
            <a:r>
              <a:rPr lang="en-US" altLang="ko-KR" sz="2000" dirty="0" smtClean="0"/>
              <a:t>6</a:t>
            </a:r>
            <a:r>
              <a:rPr lang="ko-KR" altLang="en-US" sz="2000" dirty="0" smtClean="0"/>
              <a:t>일 양수 파수로 제왕 절개 수술시행 후 아 </a:t>
            </a:r>
            <a:r>
              <a:rPr lang="ko-KR" altLang="en-US" sz="2000" dirty="0" err="1" smtClean="0"/>
              <a:t>프</a:t>
            </a:r>
            <a:r>
              <a:rPr lang="ko-KR" altLang="en-US" sz="2000" dirty="0" smtClean="0"/>
              <a:t> 가 점수는 </a:t>
            </a:r>
            <a:r>
              <a:rPr lang="en-US" altLang="ko-KR" sz="2000" dirty="0" smtClean="0"/>
              <a:t>8-&gt;9</a:t>
            </a:r>
            <a:r>
              <a:rPr lang="ko-KR" altLang="en-US" sz="2000" dirty="0" smtClean="0"/>
              <a:t>점 이었으나 뇌성마비 발생 된 사례에서 법원은 임산부가 임신 중 조기 진통으로 조기 분만의 위험성이 있는 경우 신생아 폐 성숙을 촉진하기 위해 스테로이드를 투여하지 않은 과실과 인공 호흡기도 준비 </a:t>
            </a:r>
            <a:r>
              <a:rPr lang="ko-KR" altLang="en-US" sz="2000" dirty="0"/>
              <a:t>안</a:t>
            </a:r>
            <a:r>
              <a:rPr lang="ko-KR" altLang="en-US" sz="2000" dirty="0" smtClean="0"/>
              <a:t>된 상태에서 분만하여 전원 하면서 산소 투여</a:t>
            </a:r>
            <a:r>
              <a:rPr lang="en-US" altLang="ko-KR" sz="2000" dirty="0" smtClean="0"/>
              <a:t>, </a:t>
            </a:r>
            <a:r>
              <a:rPr lang="ko-KR" altLang="en-US" sz="2000" dirty="0" err="1" smtClean="0"/>
              <a:t>앰</a:t>
            </a:r>
            <a:r>
              <a:rPr lang="ko-KR" altLang="en-US" sz="2000" dirty="0" smtClean="0"/>
              <a:t> </a:t>
            </a:r>
            <a:r>
              <a:rPr lang="ko-KR" altLang="en-US" sz="2000" dirty="0" err="1" smtClean="0"/>
              <a:t>브</a:t>
            </a:r>
            <a:r>
              <a:rPr lang="ko-KR" altLang="en-US" sz="2000" dirty="0" smtClean="0"/>
              <a:t> 배 </a:t>
            </a:r>
            <a:r>
              <a:rPr lang="ko-KR" altLang="en-US" sz="2000" dirty="0" err="1" smtClean="0"/>
              <a:t>깅</a:t>
            </a:r>
            <a:r>
              <a:rPr lang="en-US" altLang="ko-KR" sz="2000" dirty="0" smtClean="0"/>
              <a:t>, </a:t>
            </a:r>
            <a:r>
              <a:rPr lang="ko-KR" altLang="en-US" sz="2000" dirty="0" smtClean="0"/>
              <a:t>기관 </a:t>
            </a:r>
            <a:r>
              <a:rPr lang="ko-KR" altLang="en-US" sz="2000" dirty="0" err="1" smtClean="0"/>
              <a:t>삽관</a:t>
            </a:r>
            <a:r>
              <a:rPr lang="ko-KR" altLang="en-US" sz="2000" dirty="0" smtClean="0"/>
              <a:t> 등 적절한 처치 없이 </a:t>
            </a:r>
            <a:r>
              <a:rPr lang="ko-KR" altLang="en-US" sz="2000" dirty="0" smtClean="0">
                <a:solidFill>
                  <a:srgbClr val="00B0F0"/>
                </a:solidFill>
              </a:rPr>
              <a:t>간호사 혼자 이송하여 악화 시킨 과실 인정 하여 </a:t>
            </a:r>
            <a:r>
              <a:rPr lang="en-US" altLang="ko-KR" sz="2000" dirty="0" smtClean="0">
                <a:solidFill>
                  <a:srgbClr val="00B0F0"/>
                </a:solidFill>
              </a:rPr>
              <a:t>35%</a:t>
            </a:r>
            <a:r>
              <a:rPr lang="ko-KR" altLang="en-US" sz="2000" dirty="0" smtClean="0">
                <a:solidFill>
                  <a:srgbClr val="00B0F0"/>
                </a:solidFill>
              </a:rPr>
              <a:t>과실인정으로 </a:t>
            </a:r>
            <a:r>
              <a:rPr lang="en-US" altLang="ko-KR" sz="2000" dirty="0" smtClean="0">
                <a:solidFill>
                  <a:srgbClr val="00B0F0"/>
                </a:solidFill>
              </a:rPr>
              <a:t>2</a:t>
            </a:r>
            <a:r>
              <a:rPr lang="ko-KR" altLang="en-US" sz="2000" dirty="0" smtClean="0">
                <a:solidFill>
                  <a:srgbClr val="00B0F0"/>
                </a:solidFill>
              </a:rPr>
              <a:t>억 </a:t>
            </a:r>
            <a:r>
              <a:rPr lang="en-US" altLang="ko-KR" sz="2000" dirty="0" smtClean="0">
                <a:solidFill>
                  <a:srgbClr val="00B0F0"/>
                </a:solidFill>
              </a:rPr>
              <a:t>9</a:t>
            </a:r>
            <a:r>
              <a:rPr lang="ko-KR" altLang="en-US" sz="2000" dirty="0" smtClean="0">
                <a:solidFill>
                  <a:srgbClr val="00B0F0"/>
                </a:solidFill>
              </a:rPr>
              <a:t>천만 원 지급 </a:t>
            </a:r>
            <a:r>
              <a:rPr lang="ko-KR" altLang="en-US" sz="2000" dirty="0" smtClean="0"/>
              <a:t>판결 </a:t>
            </a:r>
            <a:r>
              <a:rPr lang="en-US" altLang="ko-KR" sz="2000" dirty="0" smtClean="0"/>
              <a:t>(</a:t>
            </a:r>
            <a:r>
              <a:rPr lang="ko-KR" altLang="en-US" sz="2000" dirty="0" smtClean="0"/>
              <a:t>수원 지방 법원 </a:t>
            </a:r>
            <a:r>
              <a:rPr lang="en-US" altLang="ko-KR" sz="2000" dirty="0" smtClean="0"/>
              <a:t>2010.6.17 </a:t>
            </a:r>
            <a:r>
              <a:rPr lang="ko-KR" altLang="en-US" sz="2000" dirty="0" smtClean="0"/>
              <a:t>선고 </a:t>
            </a:r>
            <a:r>
              <a:rPr lang="en-US" altLang="ko-KR" sz="2000" dirty="0" smtClean="0"/>
              <a:t>2008 </a:t>
            </a:r>
            <a:r>
              <a:rPr lang="ko-KR" altLang="en-US" sz="2000" dirty="0" smtClean="0"/>
              <a:t>가 합 </a:t>
            </a:r>
            <a:r>
              <a:rPr lang="en-US" altLang="ko-KR" sz="2000" dirty="0" smtClean="0"/>
              <a:t>19372 </a:t>
            </a:r>
            <a:r>
              <a:rPr lang="ko-KR" altLang="en-US" sz="2000" dirty="0" smtClean="0"/>
              <a:t>판결</a:t>
            </a:r>
            <a:r>
              <a:rPr lang="en-US" altLang="ko-KR" sz="2000" dirty="0" smtClean="0"/>
              <a:t>)</a:t>
            </a:r>
          </a:p>
          <a:p>
            <a:pPr marL="0" indent="0" algn="just">
              <a:buNone/>
            </a:pPr>
            <a:endParaRPr lang="en-US" altLang="ko-KR" sz="1000" dirty="0" smtClean="0"/>
          </a:p>
          <a:p>
            <a:pPr marL="0" indent="0" algn="just">
              <a:buNone/>
            </a:pPr>
            <a:r>
              <a:rPr lang="ko-KR" altLang="en-US" sz="2000" dirty="0" smtClean="0"/>
              <a:t>태변 흡입 증후군으로 사망 한 신생아 의 경우 분만 </a:t>
            </a:r>
            <a:r>
              <a:rPr lang="en-US" altLang="ko-KR" sz="2000" dirty="0" smtClean="0"/>
              <a:t>1</a:t>
            </a:r>
            <a:r>
              <a:rPr lang="ko-KR" altLang="en-US" sz="2000" dirty="0" smtClean="0"/>
              <a:t>기의 지연 </a:t>
            </a:r>
            <a:r>
              <a:rPr lang="en-US" altLang="ko-KR" sz="2000" dirty="0" smtClean="0"/>
              <a:t>12</a:t>
            </a:r>
            <a:r>
              <a:rPr lang="ko-KR" altLang="en-US" sz="2000" dirty="0" smtClean="0"/>
              <a:t>간 걸렸고 예정일이 지난 경우로 분만 경과조차 없어 </a:t>
            </a:r>
            <a:r>
              <a:rPr lang="ko-KR" altLang="en-US" sz="2000" dirty="0" smtClean="0">
                <a:solidFill>
                  <a:srgbClr val="00B0F0"/>
                </a:solidFill>
              </a:rPr>
              <a:t>분만 과정에 대한 소명을 확인할 수 없어 </a:t>
            </a:r>
            <a:r>
              <a:rPr lang="en-US" altLang="ko-KR" sz="2000" dirty="0" smtClean="0">
                <a:solidFill>
                  <a:srgbClr val="00B0F0"/>
                </a:solidFill>
              </a:rPr>
              <a:t>60%</a:t>
            </a:r>
            <a:r>
              <a:rPr lang="ko-KR" altLang="en-US" sz="2000" dirty="0" smtClean="0">
                <a:solidFill>
                  <a:srgbClr val="00B0F0"/>
                </a:solidFill>
              </a:rPr>
              <a:t>과실 인정하여</a:t>
            </a:r>
            <a:r>
              <a:rPr lang="en-US" altLang="ko-KR" sz="2000" dirty="0" smtClean="0">
                <a:solidFill>
                  <a:srgbClr val="00B0F0"/>
                </a:solidFill>
              </a:rPr>
              <a:t>1</a:t>
            </a:r>
            <a:r>
              <a:rPr lang="ko-KR" altLang="en-US" sz="2000" dirty="0" err="1" smtClean="0">
                <a:solidFill>
                  <a:srgbClr val="00B0F0"/>
                </a:solidFill>
              </a:rPr>
              <a:t>억원</a:t>
            </a:r>
            <a:r>
              <a:rPr lang="ko-KR" altLang="en-US" sz="2000" dirty="0" smtClean="0">
                <a:solidFill>
                  <a:srgbClr val="00B0F0"/>
                </a:solidFill>
              </a:rPr>
              <a:t> 지급 </a:t>
            </a:r>
            <a:r>
              <a:rPr lang="ko-KR" altLang="en-US" sz="2000" dirty="0" smtClean="0"/>
              <a:t>판결</a:t>
            </a:r>
            <a:r>
              <a:rPr lang="en-US" altLang="ko-KR" sz="2000" dirty="0" smtClean="0"/>
              <a:t>( </a:t>
            </a:r>
            <a:r>
              <a:rPr lang="ko-KR" altLang="en-US" sz="2000" dirty="0" smtClean="0"/>
              <a:t>대법원 </a:t>
            </a:r>
            <a:r>
              <a:rPr lang="en-US" altLang="ko-KR" sz="2000" dirty="0" smtClean="0"/>
              <a:t>2010.1.28. </a:t>
            </a:r>
            <a:r>
              <a:rPr lang="ko-KR" altLang="en-US" sz="2000" dirty="0" smtClean="0"/>
              <a:t>선고 </a:t>
            </a:r>
            <a:r>
              <a:rPr lang="en-US" altLang="ko-KR" sz="2000" dirty="0" smtClean="0"/>
              <a:t>2006.</a:t>
            </a:r>
            <a:r>
              <a:rPr lang="ko-KR" altLang="en-US" sz="2000" dirty="0" smtClean="0"/>
              <a:t>다 </a:t>
            </a:r>
            <a:r>
              <a:rPr lang="en-US" altLang="ko-KR" sz="2000" dirty="0" smtClean="0"/>
              <a:t>79650 </a:t>
            </a:r>
            <a:r>
              <a:rPr lang="ko-KR" altLang="en-US" sz="2000" dirty="0" smtClean="0"/>
              <a:t> 판결 </a:t>
            </a:r>
            <a:r>
              <a:rPr lang="en-US" altLang="ko-KR" sz="2000" dirty="0" smtClean="0"/>
              <a:t>)</a:t>
            </a:r>
          </a:p>
          <a:p>
            <a:pPr marL="0" indent="0" algn="just">
              <a:buNone/>
            </a:pPr>
            <a:endParaRPr lang="en-US" altLang="ko-KR" sz="1000" dirty="0" smtClean="0"/>
          </a:p>
          <a:p>
            <a:pPr marL="0" indent="0" algn="just">
              <a:buNone/>
            </a:pPr>
            <a:r>
              <a:rPr lang="ko-KR" altLang="en-US" sz="2000" dirty="0" smtClean="0"/>
              <a:t>유사 사건에 </a:t>
            </a:r>
            <a:r>
              <a:rPr lang="en-US" altLang="ko-KR" sz="2000" dirty="0" smtClean="0"/>
              <a:t>30%</a:t>
            </a:r>
            <a:r>
              <a:rPr lang="ko-KR" altLang="en-US" sz="2000" dirty="0" smtClean="0"/>
              <a:t>과실 인정 한 경우임에도 </a:t>
            </a:r>
            <a:r>
              <a:rPr lang="ko-KR" altLang="en-US" sz="2000" dirty="0" smtClean="0">
                <a:solidFill>
                  <a:srgbClr val="00B0F0"/>
                </a:solidFill>
              </a:rPr>
              <a:t>배상금액이 </a:t>
            </a:r>
            <a:r>
              <a:rPr lang="en-US" altLang="ko-KR" sz="2000" dirty="0" smtClean="0">
                <a:solidFill>
                  <a:srgbClr val="00B0F0"/>
                </a:solidFill>
              </a:rPr>
              <a:t>2</a:t>
            </a:r>
            <a:r>
              <a:rPr lang="ko-KR" altLang="en-US" sz="2000" dirty="0" smtClean="0">
                <a:solidFill>
                  <a:srgbClr val="00B0F0"/>
                </a:solidFill>
              </a:rPr>
              <a:t>억 </a:t>
            </a:r>
            <a:r>
              <a:rPr lang="en-US" altLang="ko-KR" sz="2000" dirty="0" smtClean="0">
                <a:solidFill>
                  <a:srgbClr val="00B0F0"/>
                </a:solidFill>
              </a:rPr>
              <a:t>3000</a:t>
            </a:r>
            <a:r>
              <a:rPr lang="ko-KR" altLang="en-US" sz="2000" dirty="0" smtClean="0">
                <a:solidFill>
                  <a:srgbClr val="00B0F0"/>
                </a:solidFill>
              </a:rPr>
              <a:t>만원 판결 </a:t>
            </a:r>
            <a:r>
              <a:rPr lang="en-US" altLang="ko-KR" sz="2000" dirty="0" smtClean="0"/>
              <a:t>(</a:t>
            </a:r>
            <a:r>
              <a:rPr lang="ko-KR" altLang="en-US" sz="2000" dirty="0" smtClean="0"/>
              <a:t>서울 고등 법원 </a:t>
            </a:r>
            <a:r>
              <a:rPr lang="en-US" altLang="ko-KR" sz="2000" dirty="0" smtClean="0"/>
              <a:t>2013..20</a:t>
            </a:r>
            <a:r>
              <a:rPr lang="ko-KR" altLang="en-US" sz="2000" dirty="0" smtClean="0"/>
              <a:t>선고 </a:t>
            </a:r>
            <a:r>
              <a:rPr lang="en-US" altLang="ko-KR" sz="2000" dirty="0" smtClean="0"/>
              <a:t>2010</a:t>
            </a:r>
            <a:r>
              <a:rPr lang="ko-KR" altLang="en-US" sz="2000" dirty="0" smtClean="0"/>
              <a:t>나 </a:t>
            </a:r>
            <a:r>
              <a:rPr lang="en-US" altLang="ko-KR" sz="2000" dirty="0" smtClean="0"/>
              <a:t>5108)</a:t>
            </a:r>
          </a:p>
          <a:p>
            <a:pPr marL="0" indent="0" algn="just">
              <a:buNone/>
            </a:pPr>
            <a:r>
              <a:rPr lang="ko-KR" altLang="en-US" sz="2000" dirty="0" smtClean="0"/>
              <a:t>유사 사건에서 </a:t>
            </a:r>
            <a:r>
              <a:rPr lang="en-US" altLang="ko-KR" sz="2000" dirty="0" smtClean="0"/>
              <a:t>80%</a:t>
            </a:r>
            <a:r>
              <a:rPr lang="ko-KR" altLang="en-US" sz="2000" dirty="0" smtClean="0"/>
              <a:t>과실을 </a:t>
            </a:r>
            <a:r>
              <a:rPr lang="ko-KR" altLang="en-US" sz="2000" dirty="0" smtClean="0">
                <a:solidFill>
                  <a:srgbClr val="00B0F0"/>
                </a:solidFill>
              </a:rPr>
              <a:t>인정하여 </a:t>
            </a:r>
            <a:r>
              <a:rPr lang="en-US" altLang="ko-KR" sz="2000" dirty="0" smtClean="0">
                <a:solidFill>
                  <a:srgbClr val="00B0F0"/>
                </a:solidFill>
              </a:rPr>
              <a:t>1</a:t>
            </a:r>
            <a:r>
              <a:rPr lang="ko-KR" altLang="en-US" sz="2000" dirty="0" smtClean="0">
                <a:solidFill>
                  <a:srgbClr val="00B0F0"/>
                </a:solidFill>
              </a:rPr>
              <a:t>억 </a:t>
            </a:r>
            <a:r>
              <a:rPr lang="en-US" altLang="ko-KR" sz="2000" dirty="0" smtClean="0">
                <a:solidFill>
                  <a:srgbClr val="00B0F0"/>
                </a:solidFill>
              </a:rPr>
              <a:t>7</a:t>
            </a:r>
            <a:r>
              <a:rPr lang="ko-KR" altLang="en-US" sz="2000" dirty="0" smtClean="0">
                <a:solidFill>
                  <a:srgbClr val="00B0F0"/>
                </a:solidFill>
              </a:rPr>
              <a:t>천 만원 판결 </a:t>
            </a:r>
            <a:r>
              <a:rPr lang="en-US" altLang="ko-KR" sz="2000" dirty="0" smtClean="0"/>
              <a:t>(</a:t>
            </a:r>
            <a:r>
              <a:rPr lang="ko-KR" altLang="en-US" sz="2000" dirty="0" smtClean="0"/>
              <a:t>관주 고등 법원 </a:t>
            </a:r>
            <a:r>
              <a:rPr lang="en-US" altLang="ko-KR" sz="2000" dirty="0" smtClean="0"/>
              <a:t>2012.9.26 </a:t>
            </a:r>
            <a:r>
              <a:rPr lang="ko-KR" altLang="en-US" sz="2000" dirty="0" smtClean="0"/>
              <a:t>선고 </a:t>
            </a:r>
            <a:r>
              <a:rPr lang="en-US" altLang="ko-KR" sz="2000" dirty="0" smtClean="0"/>
              <a:t>2011 </a:t>
            </a:r>
            <a:r>
              <a:rPr lang="ko-KR" altLang="en-US" sz="2000" dirty="0" smtClean="0"/>
              <a:t>나 </a:t>
            </a:r>
            <a:r>
              <a:rPr lang="en-US" altLang="ko-KR" sz="2000" dirty="0" smtClean="0"/>
              <a:t>5805 </a:t>
            </a:r>
            <a:r>
              <a:rPr lang="ko-KR" altLang="en-US" sz="2000" dirty="0" smtClean="0"/>
              <a:t>판결</a:t>
            </a:r>
            <a:r>
              <a:rPr lang="en-US" altLang="ko-KR" sz="2000" dirty="0" smtClean="0"/>
              <a:t>)</a:t>
            </a:r>
            <a:endParaRPr lang="ko-KR" altLang="en-US" sz="2000" dirty="0"/>
          </a:p>
        </p:txBody>
      </p:sp>
    </p:spTree>
    <p:extLst>
      <p:ext uri="{BB962C8B-B14F-4D97-AF65-F5344CB8AC3E}">
        <p14:creationId xmlns:p14="http://schemas.microsoft.com/office/powerpoint/2010/main" val="39079322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1" name="WordArt 5"/>
          <p:cNvSpPr>
            <a:spLocks noChangeArrowheads="1" noChangeShapeType="1" noTextEdit="1"/>
          </p:cNvSpPr>
          <p:nvPr/>
        </p:nvSpPr>
        <p:spPr bwMode="invGray">
          <a:xfrm>
            <a:off x="3036912" y="2996952"/>
            <a:ext cx="4847456" cy="965448"/>
          </a:xfrm>
          <a:prstGeom prst="rect">
            <a:avLst/>
          </a:prstGeom>
        </p:spPr>
        <p:txBody>
          <a:bodyPr wrap="none" fromWordArt="1">
            <a:prstTxWarp prst="textDeflate">
              <a:avLst>
                <a:gd name="adj" fmla="val 0"/>
              </a:avLst>
            </a:prstTxWarp>
          </a:bodyPr>
          <a:lstStyle/>
          <a:p>
            <a:pPr algn="ctr"/>
            <a:r>
              <a:rPr lang="ko-KR" altLang="en-US" sz="3600" b="1" kern="10" dirty="0" smtClean="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cs typeface="Arial" panose="020B0604020202020204" pitchFamily="34" charset="0"/>
              </a:rPr>
              <a:t>감 사 합 </a:t>
            </a:r>
            <a:r>
              <a:rPr lang="ko-KR" altLang="en-US" sz="3600" b="1" kern="10" dirty="0" err="1" smtClean="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cs typeface="Arial" panose="020B0604020202020204" pitchFamily="34" charset="0"/>
              </a:rPr>
              <a:t>니</a:t>
            </a:r>
            <a:r>
              <a:rPr lang="ko-KR" altLang="en-US" sz="3600" b="1" kern="10" dirty="0" smtClean="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cs typeface="Arial" panose="020B0604020202020204" pitchFamily="34" charset="0"/>
              </a:rPr>
              <a:t> 다</a:t>
            </a:r>
            <a:r>
              <a:rPr lang="en-US" altLang="ko-KR" sz="3600" b="1" kern="10" dirty="0" smtClean="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cs typeface="Arial" panose="020B0604020202020204" pitchFamily="34" charset="0"/>
              </a:rPr>
              <a:t>!</a:t>
            </a:r>
            <a:endParaRPr lang="ko-KR" altLang="en-US" sz="3600" b="1" kern="10" dirty="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cs typeface="Arial" panose="020B0604020202020204" pitchFamily="34" charset="0"/>
            </a:endParaRPr>
          </a:p>
        </p:txBody>
      </p:sp>
      <p:sp>
        <p:nvSpPr>
          <p:cNvPr id="86023" name="Text Box 7"/>
          <p:cNvSpPr txBox="1">
            <a:spLocks noChangeArrowheads="1"/>
          </p:cNvSpPr>
          <p:nvPr/>
        </p:nvSpPr>
        <p:spPr bwMode="gray">
          <a:xfrm>
            <a:off x="3200400" y="4191000"/>
            <a:ext cx="52600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ko-KR" altLang="en-US" sz="2000" b="1" smtClean="0">
                <a:solidFill>
                  <a:srgbClr val="000000"/>
                </a:solidFill>
                <a:latin typeface="휴먼엑스포" panose="02030504000101010101" pitchFamily="18" charset="-127"/>
                <a:ea typeface="휴먼엑스포" panose="02030504000101010101" pitchFamily="18" charset="-127"/>
              </a:rPr>
              <a:t>대한산부인과의사회 법제이사 김재연</a:t>
            </a:r>
            <a:endParaRPr lang="en-US" altLang="ko-KR" sz="2000" b="1" dirty="0">
              <a:solidFill>
                <a:srgbClr val="000000"/>
              </a:solidFill>
              <a:latin typeface="휴먼엑스포" panose="02030504000101010101" pitchFamily="18" charset="-127"/>
              <a:ea typeface="휴먼엑스포" panose="02030504000101010101" pitchFamily="18" charset="-127"/>
            </a:endParaRPr>
          </a:p>
        </p:txBody>
      </p:sp>
      <p:sp>
        <p:nvSpPr>
          <p:cNvPr id="86024" name="Rectangle 8"/>
          <p:cNvSpPr>
            <a:spLocks noChangeArrowheads="1"/>
          </p:cNvSpPr>
          <p:nvPr/>
        </p:nvSpPr>
        <p:spPr bwMode="gray">
          <a:xfrm>
            <a:off x="3131840" y="4221088"/>
            <a:ext cx="72008" cy="274712"/>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44624"/>
            <a:ext cx="1656184" cy="36003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332656"/>
            <a:ext cx="8964488" cy="764307"/>
          </a:xfrm>
        </p:spPr>
        <p:txBody>
          <a:bodyPr/>
          <a:lstStyle/>
          <a:p>
            <a:r>
              <a:rPr lang="ko-KR" altLang="en-US" sz="2000" dirty="0"/>
              <a:t>옥시토신 제품설명서 및 의약품 허가사항에 그 부작용으로 </a:t>
            </a:r>
            <a:r>
              <a:rPr lang="ko-KR" altLang="en-US" sz="2000" dirty="0" smtClean="0"/>
              <a:t>양수 색 전 증을 </a:t>
            </a:r>
            <a:r>
              <a:rPr lang="ko-KR" altLang="en-US" sz="2000" dirty="0"/>
              <a:t>일으킬 가능성이 </a:t>
            </a:r>
            <a:r>
              <a:rPr lang="ko-KR" altLang="en-US" sz="2000" dirty="0" smtClean="0"/>
              <a:t>있다고 하여 패소 한 원심 판결을 상급심에서 부정한 사례  </a:t>
            </a:r>
            <a:endParaRPr lang="ko-KR" altLang="en-US" sz="2000" dirty="0"/>
          </a:p>
        </p:txBody>
      </p:sp>
      <p:sp>
        <p:nvSpPr>
          <p:cNvPr id="3" name="내용 개체 틀 2"/>
          <p:cNvSpPr>
            <a:spLocks noGrp="1"/>
          </p:cNvSpPr>
          <p:nvPr>
            <p:ph idx="1"/>
          </p:nvPr>
        </p:nvSpPr>
        <p:spPr>
          <a:xfrm>
            <a:off x="0" y="1340768"/>
            <a:ext cx="9144000" cy="5517232"/>
          </a:xfrm>
          <a:noFill/>
        </p:spPr>
        <p:txBody>
          <a:bodyPr/>
          <a:lstStyle/>
          <a:p>
            <a:pPr>
              <a:buFont typeface="Wingdings" panose="05000000000000000000" pitchFamily="2" charset="2"/>
              <a:buChar char="§"/>
            </a:pPr>
            <a:r>
              <a:rPr lang="ko-KR" altLang="en-US" sz="2000" dirty="0" smtClean="0"/>
              <a:t>출처</a:t>
            </a:r>
            <a:r>
              <a:rPr lang="en-US" altLang="ko-KR" sz="2000" dirty="0" smtClean="0"/>
              <a:t>:[</a:t>
            </a:r>
            <a:r>
              <a:rPr lang="ko-KR" altLang="en-US" sz="2000" dirty="0"/>
              <a:t>대법원 </a:t>
            </a:r>
            <a:r>
              <a:rPr lang="en-US" altLang="ko-KR" sz="2000" dirty="0"/>
              <a:t>2015. 1. 29., </a:t>
            </a:r>
            <a:r>
              <a:rPr lang="ko-KR" altLang="en-US" sz="2000" dirty="0"/>
              <a:t>선고</a:t>
            </a:r>
            <a:r>
              <a:rPr lang="en-US" altLang="ko-KR" sz="2000" dirty="0"/>
              <a:t>, 2012</a:t>
            </a:r>
            <a:r>
              <a:rPr lang="ko-KR" altLang="en-US" sz="2000" dirty="0"/>
              <a:t>다</a:t>
            </a:r>
            <a:r>
              <a:rPr lang="en-US" altLang="ko-KR" sz="2000" dirty="0"/>
              <a:t>41069, </a:t>
            </a:r>
            <a:r>
              <a:rPr lang="ko-KR" altLang="en-US" sz="2000" dirty="0"/>
              <a:t>판결</a:t>
            </a:r>
            <a:r>
              <a:rPr lang="en-US" altLang="ko-KR" sz="2000" dirty="0"/>
              <a:t>] </a:t>
            </a:r>
            <a:endParaRPr lang="en-US" altLang="ko-KR" sz="2000" b="0" dirty="0">
              <a:solidFill>
                <a:srgbClr val="6E815B"/>
              </a:solidFill>
            </a:endParaRPr>
          </a:p>
          <a:p>
            <a:pPr>
              <a:buFont typeface="Wingdings" panose="05000000000000000000" pitchFamily="2" charset="2"/>
              <a:buChar char="§"/>
            </a:pPr>
            <a:r>
              <a:rPr lang="ko-KR" altLang="en-US" sz="2000" dirty="0" smtClean="0">
                <a:solidFill>
                  <a:srgbClr val="6E815B"/>
                </a:solidFill>
              </a:rPr>
              <a:t>주요 내용</a:t>
            </a:r>
            <a:endParaRPr lang="en-US" altLang="ko-KR" sz="2000" dirty="0" smtClean="0">
              <a:solidFill>
                <a:srgbClr val="6E815B"/>
              </a:solidFill>
            </a:endParaRPr>
          </a:p>
          <a:p>
            <a:pPr marL="0" indent="0">
              <a:buNone/>
            </a:pPr>
            <a:r>
              <a:rPr lang="ko-KR" altLang="en-US" sz="2000" b="0" dirty="0" smtClean="0">
                <a:solidFill>
                  <a:srgbClr val="6E815B"/>
                </a:solidFill>
              </a:rPr>
              <a:t> 미국산부인과학회의 </a:t>
            </a:r>
            <a:r>
              <a:rPr lang="ko-KR" altLang="en-US" sz="2000" b="0" dirty="0">
                <a:solidFill>
                  <a:srgbClr val="6E815B"/>
                </a:solidFill>
              </a:rPr>
              <a:t>유도분만 임상관리지침은 ① </a:t>
            </a:r>
            <a:r>
              <a:rPr lang="en-US" altLang="ko-KR" sz="2000" b="0" dirty="0">
                <a:solidFill>
                  <a:srgbClr val="6E815B"/>
                </a:solidFill>
              </a:rPr>
              <a:t>1999</a:t>
            </a:r>
            <a:r>
              <a:rPr lang="ko-KR" altLang="en-US" sz="2000" b="0" dirty="0">
                <a:solidFill>
                  <a:srgbClr val="6E815B"/>
                </a:solidFill>
              </a:rPr>
              <a:t>년판 지침에서 옥시토신 사용과 관련된 합병증인 </a:t>
            </a:r>
            <a:r>
              <a:rPr lang="ko-KR" altLang="en-US" sz="2000" b="0" dirty="0" err="1" smtClean="0">
                <a:solidFill>
                  <a:srgbClr val="6E815B"/>
                </a:solidFill>
              </a:rPr>
              <a:t>빈수축</a:t>
            </a:r>
            <a:r>
              <a:rPr lang="en-US" altLang="ko-KR" sz="2000" b="0" dirty="0">
                <a:solidFill>
                  <a:srgbClr val="6E815B"/>
                </a:solidFill>
              </a:rPr>
              <a:t>, </a:t>
            </a:r>
            <a:r>
              <a:rPr lang="ko-KR" altLang="en-US" sz="2000" b="0" dirty="0">
                <a:solidFill>
                  <a:srgbClr val="6E815B"/>
                </a:solidFill>
              </a:rPr>
              <a:t>저혈압에 대한 대처방법을 기술한 후 옥시토신 사용과 </a:t>
            </a:r>
            <a:r>
              <a:rPr lang="ko-KR" altLang="en-US" sz="2000" b="0" dirty="0" err="1" smtClean="0">
                <a:solidFill>
                  <a:srgbClr val="6E815B"/>
                </a:solidFill>
              </a:rPr>
              <a:t>양수색전증</a:t>
            </a:r>
            <a:r>
              <a:rPr lang="ko-KR" altLang="en-US" sz="2000" b="0" dirty="0" smtClean="0">
                <a:solidFill>
                  <a:srgbClr val="6E815B"/>
                </a:solidFill>
              </a:rPr>
              <a:t> </a:t>
            </a:r>
            <a:r>
              <a:rPr lang="ko-KR" altLang="en-US" sz="2000" b="0" dirty="0">
                <a:solidFill>
                  <a:srgbClr val="6E815B"/>
                </a:solidFill>
              </a:rPr>
              <a:t>사이에 관련성이 없다고 기술하였고</a:t>
            </a:r>
            <a:r>
              <a:rPr lang="en-US" altLang="ko-KR" sz="2000" b="0" dirty="0">
                <a:solidFill>
                  <a:srgbClr val="6E815B"/>
                </a:solidFill>
              </a:rPr>
              <a:t>(</a:t>
            </a:r>
            <a:r>
              <a:rPr lang="ko-KR" altLang="en-US" sz="2000" b="0" dirty="0">
                <a:solidFill>
                  <a:srgbClr val="6E815B"/>
                </a:solidFill>
              </a:rPr>
              <a:t>갑 제</a:t>
            </a:r>
            <a:r>
              <a:rPr lang="en-US" altLang="ko-KR" sz="2000" b="0" dirty="0">
                <a:solidFill>
                  <a:srgbClr val="6E815B"/>
                </a:solidFill>
              </a:rPr>
              <a:t>69</a:t>
            </a:r>
            <a:r>
              <a:rPr lang="ko-KR" altLang="en-US" sz="2000" b="0" dirty="0" smtClean="0">
                <a:solidFill>
                  <a:srgbClr val="6E815B"/>
                </a:solidFill>
              </a:rPr>
              <a:t>호 증</a:t>
            </a:r>
            <a:r>
              <a:rPr lang="en-US" altLang="ko-KR" sz="2000" b="0" dirty="0">
                <a:solidFill>
                  <a:srgbClr val="6E815B"/>
                </a:solidFill>
              </a:rPr>
              <a:t>, </a:t>
            </a:r>
            <a:r>
              <a:rPr lang="ko-KR" altLang="en-US" sz="2000" b="0" dirty="0">
                <a:solidFill>
                  <a:srgbClr val="6E815B"/>
                </a:solidFill>
              </a:rPr>
              <a:t>기록 </a:t>
            </a:r>
            <a:r>
              <a:rPr lang="en-US" altLang="ko-KR" sz="2000" b="0" dirty="0">
                <a:solidFill>
                  <a:srgbClr val="6E815B"/>
                </a:solidFill>
              </a:rPr>
              <a:t>859</a:t>
            </a:r>
            <a:r>
              <a:rPr lang="ko-KR" altLang="en-US" sz="2000" b="0" dirty="0">
                <a:solidFill>
                  <a:srgbClr val="6E815B"/>
                </a:solidFill>
              </a:rPr>
              <a:t>면</a:t>
            </a:r>
            <a:r>
              <a:rPr lang="en-US" altLang="ko-KR" sz="2000" b="0" dirty="0">
                <a:solidFill>
                  <a:srgbClr val="6E815B"/>
                </a:solidFill>
              </a:rPr>
              <a:t>), ② </a:t>
            </a:r>
            <a:r>
              <a:rPr lang="ko-KR" altLang="en-US" sz="2000" b="0" dirty="0">
                <a:solidFill>
                  <a:srgbClr val="6E815B"/>
                </a:solidFill>
              </a:rPr>
              <a:t>한편 </a:t>
            </a:r>
            <a:r>
              <a:rPr lang="en-US" altLang="ko-KR" sz="2000" b="0" dirty="0">
                <a:solidFill>
                  <a:srgbClr val="6E815B"/>
                </a:solidFill>
              </a:rPr>
              <a:t>2009</a:t>
            </a:r>
            <a:r>
              <a:rPr lang="ko-KR" altLang="en-US" sz="2000" b="0" dirty="0">
                <a:solidFill>
                  <a:srgbClr val="6E815B"/>
                </a:solidFill>
              </a:rPr>
              <a:t>년판 지침에서는 해당 부분에서 옥시토신의 합병증인 </a:t>
            </a:r>
            <a:r>
              <a:rPr lang="ko-KR" altLang="en-US" sz="2000" b="0" dirty="0" smtClean="0">
                <a:solidFill>
                  <a:srgbClr val="6E815B"/>
                </a:solidFill>
              </a:rPr>
              <a:t>빈 수축</a:t>
            </a:r>
            <a:r>
              <a:rPr lang="en-US" altLang="ko-KR" sz="2000" b="0" dirty="0">
                <a:solidFill>
                  <a:srgbClr val="6E815B"/>
                </a:solidFill>
              </a:rPr>
              <a:t>, </a:t>
            </a:r>
            <a:r>
              <a:rPr lang="ko-KR" altLang="en-US" sz="2000" b="0" dirty="0">
                <a:solidFill>
                  <a:srgbClr val="6E815B"/>
                </a:solidFill>
              </a:rPr>
              <a:t>저혈압에 대한 대처방법만을 기술하고 옥시토신 사용과 </a:t>
            </a:r>
            <a:r>
              <a:rPr lang="ko-KR" altLang="en-US" sz="2000" b="0" dirty="0" smtClean="0">
                <a:solidFill>
                  <a:srgbClr val="6E815B"/>
                </a:solidFill>
              </a:rPr>
              <a:t>양수 색 전 증 </a:t>
            </a:r>
            <a:r>
              <a:rPr lang="ko-KR" altLang="en-US" sz="2000" b="0" dirty="0">
                <a:solidFill>
                  <a:srgbClr val="6E815B"/>
                </a:solidFill>
              </a:rPr>
              <a:t>사이에 관련성이 없다는 기술 부분이 삭제되었으나</a:t>
            </a:r>
            <a:r>
              <a:rPr lang="en-US" altLang="ko-KR" sz="2000" b="0" dirty="0">
                <a:solidFill>
                  <a:srgbClr val="6E815B"/>
                </a:solidFill>
              </a:rPr>
              <a:t>, </a:t>
            </a:r>
            <a:r>
              <a:rPr lang="ko-KR" altLang="en-US" sz="2000" b="0" dirty="0">
                <a:solidFill>
                  <a:srgbClr val="6E815B"/>
                </a:solidFill>
              </a:rPr>
              <a:t>위 지침의 내용은 옥시토신 사용으로 인한 합병증의 관리 설명에 중점을 둔 것이지 옥시토신 사용과 </a:t>
            </a:r>
            <a:r>
              <a:rPr lang="ko-KR" altLang="en-US" sz="2000" b="0" dirty="0" smtClean="0">
                <a:solidFill>
                  <a:srgbClr val="6E815B"/>
                </a:solidFill>
              </a:rPr>
              <a:t>양수 색 전 증의 </a:t>
            </a:r>
            <a:r>
              <a:rPr lang="ko-KR" altLang="en-US" sz="2000" b="0" dirty="0">
                <a:solidFill>
                  <a:srgbClr val="6E815B"/>
                </a:solidFill>
              </a:rPr>
              <a:t>관련성 여부를 규명하는 것이 아니라는 점을 고려하여 보면 미국산부인과학회가 견해를 변경하여 옥시토신을 사용한 유도분만과 </a:t>
            </a:r>
            <a:r>
              <a:rPr lang="ko-KR" altLang="en-US" sz="2000" b="0" dirty="0" smtClean="0">
                <a:solidFill>
                  <a:srgbClr val="6E815B"/>
                </a:solidFill>
              </a:rPr>
              <a:t>양수 색 전 증 </a:t>
            </a:r>
            <a:r>
              <a:rPr lang="ko-KR" altLang="en-US" sz="2000" b="0" dirty="0">
                <a:solidFill>
                  <a:srgbClr val="6E815B"/>
                </a:solidFill>
              </a:rPr>
              <a:t>사이의 관련성을 인정한 것이라고 단정하기는 부족하다</a:t>
            </a:r>
            <a:r>
              <a:rPr lang="en-US" altLang="ko-KR" sz="2000" b="0" dirty="0">
                <a:solidFill>
                  <a:srgbClr val="6E815B"/>
                </a:solidFill>
              </a:rPr>
              <a:t>. </a:t>
            </a:r>
            <a:endParaRPr lang="en-US" altLang="ko-KR" sz="2000" b="0" dirty="0" smtClean="0">
              <a:solidFill>
                <a:srgbClr val="6E815B"/>
              </a:solidFill>
            </a:endParaRPr>
          </a:p>
          <a:p>
            <a:pPr marL="0" indent="0">
              <a:buNone/>
            </a:pPr>
            <a:endParaRPr lang="en-US" altLang="ko-KR" sz="2000" b="0" dirty="0" smtClean="0">
              <a:solidFill>
                <a:srgbClr val="6E815B"/>
              </a:solidFill>
            </a:endParaRPr>
          </a:p>
          <a:p>
            <a:pPr marL="0" indent="0">
              <a:buNone/>
            </a:pPr>
            <a:r>
              <a:rPr lang="ko-KR" altLang="en-US" sz="2000" b="0" dirty="0" smtClean="0">
                <a:solidFill>
                  <a:srgbClr val="6E815B"/>
                </a:solidFill>
              </a:rPr>
              <a:t>그뿐 </a:t>
            </a:r>
            <a:r>
              <a:rPr lang="ko-KR" altLang="en-US" sz="2000" b="0" dirty="0">
                <a:solidFill>
                  <a:srgbClr val="6E815B"/>
                </a:solidFill>
              </a:rPr>
              <a:t>아니라 망인의 분만 당시인 </a:t>
            </a:r>
            <a:r>
              <a:rPr lang="en-US" altLang="ko-KR" sz="2000" b="0" dirty="0">
                <a:solidFill>
                  <a:srgbClr val="6E815B"/>
                </a:solidFill>
              </a:rPr>
              <a:t>2008</a:t>
            </a:r>
            <a:r>
              <a:rPr lang="ko-KR" altLang="en-US" sz="2000" b="0" dirty="0">
                <a:solidFill>
                  <a:srgbClr val="6E815B"/>
                </a:solidFill>
              </a:rPr>
              <a:t>년도에는 아직 위 </a:t>
            </a:r>
            <a:r>
              <a:rPr lang="en-US" altLang="ko-KR" sz="2000" b="0" dirty="0">
                <a:solidFill>
                  <a:srgbClr val="6E815B"/>
                </a:solidFill>
              </a:rPr>
              <a:t>2009</a:t>
            </a:r>
            <a:r>
              <a:rPr lang="ko-KR" altLang="en-US" sz="2000" b="0" dirty="0">
                <a:solidFill>
                  <a:srgbClr val="6E815B"/>
                </a:solidFill>
              </a:rPr>
              <a:t>년판 지침이 나오지 아니하였고</a:t>
            </a:r>
            <a:r>
              <a:rPr lang="en-US" altLang="ko-KR" sz="2000" b="0" dirty="0">
                <a:solidFill>
                  <a:srgbClr val="6E815B"/>
                </a:solidFill>
              </a:rPr>
              <a:t>, </a:t>
            </a:r>
            <a:r>
              <a:rPr lang="ko-KR" altLang="en-US" sz="2000" b="0" dirty="0">
                <a:solidFill>
                  <a:srgbClr val="6E815B"/>
                </a:solidFill>
              </a:rPr>
              <a:t>오히려 옥시토신과 </a:t>
            </a:r>
            <a:r>
              <a:rPr lang="ko-KR" altLang="en-US" sz="2000" b="0" dirty="0" smtClean="0">
                <a:solidFill>
                  <a:srgbClr val="6E815B"/>
                </a:solidFill>
              </a:rPr>
              <a:t>양수 </a:t>
            </a:r>
            <a:r>
              <a:rPr lang="ko-KR" altLang="en-US" sz="2000" b="0" dirty="0" err="1" smtClean="0">
                <a:solidFill>
                  <a:srgbClr val="6E815B"/>
                </a:solidFill>
              </a:rPr>
              <a:t>색전증</a:t>
            </a:r>
            <a:r>
              <a:rPr lang="ko-KR" altLang="en-US" sz="2000" b="0" dirty="0" smtClean="0">
                <a:solidFill>
                  <a:srgbClr val="6E815B"/>
                </a:solidFill>
              </a:rPr>
              <a:t> </a:t>
            </a:r>
            <a:r>
              <a:rPr lang="ko-KR" altLang="en-US" sz="2000" b="0" dirty="0">
                <a:solidFill>
                  <a:srgbClr val="6E815B"/>
                </a:solidFill>
              </a:rPr>
              <a:t>사이의 관련성을 부정한 위 </a:t>
            </a:r>
            <a:r>
              <a:rPr lang="en-US" altLang="ko-KR" sz="2000" b="0" dirty="0">
                <a:solidFill>
                  <a:srgbClr val="6E815B"/>
                </a:solidFill>
              </a:rPr>
              <a:t>1999</a:t>
            </a:r>
            <a:r>
              <a:rPr lang="ko-KR" altLang="en-US" sz="2000" b="0" dirty="0">
                <a:solidFill>
                  <a:srgbClr val="6E815B"/>
                </a:solidFill>
              </a:rPr>
              <a:t>년판 지침만이 참고될 수 있는 상태였다</a:t>
            </a:r>
            <a:r>
              <a:rPr lang="en-US" altLang="ko-KR" sz="2000" b="0" dirty="0" smtClean="0">
                <a:solidFill>
                  <a:srgbClr val="6E815B"/>
                </a:solidFill>
              </a:rPr>
              <a:t>. </a:t>
            </a:r>
          </a:p>
        </p:txBody>
      </p:sp>
    </p:spTree>
    <p:extLst>
      <p:ext uri="{BB962C8B-B14F-4D97-AF65-F5344CB8AC3E}">
        <p14:creationId xmlns:p14="http://schemas.microsoft.com/office/powerpoint/2010/main" val="154852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0" y="1268760"/>
            <a:ext cx="9144000" cy="5589240"/>
          </a:xfrm>
          <a:noFill/>
        </p:spPr>
        <p:txBody>
          <a:bodyPr/>
          <a:lstStyle/>
          <a:p>
            <a:pPr marL="0" indent="0">
              <a:buNone/>
            </a:pPr>
            <a:r>
              <a:rPr lang="ko-KR" altLang="en-US" sz="1800" b="0" dirty="0"/>
              <a:t>원심은 대한산부인과학회가 편찬한 위 </a:t>
            </a:r>
            <a:r>
              <a:rPr lang="ko-KR" altLang="en-US" sz="1800" b="0" dirty="0" smtClean="0"/>
              <a:t>산과 학 </a:t>
            </a:r>
            <a:r>
              <a:rPr lang="ko-KR" altLang="en-US" sz="1800" b="0" dirty="0"/>
              <a:t>교과서에서 기재된 옥시토신 사용과 </a:t>
            </a:r>
            <a:r>
              <a:rPr lang="ko-KR" altLang="en-US" sz="1800" b="0" dirty="0" smtClean="0"/>
              <a:t>양수 </a:t>
            </a:r>
            <a:r>
              <a:rPr lang="ko-KR" altLang="en-US" sz="1800" b="0" dirty="0" err="1" smtClean="0"/>
              <a:t>색전증</a:t>
            </a:r>
            <a:r>
              <a:rPr lang="ko-KR" altLang="en-US" sz="1800" b="0" dirty="0" smtClean="0"/>
              <a:t> </a:t>
            </a:r>
            <a:r>
              <a:rPr lang="ko-KR" altLang="en-US" sz="1800" b="0" dirty="0"/>
              <a:t>사이에 관련성이 없다는 내용이 미국산부인과학회의 </a:t>
            </a:r>
            <a:r>
              <a:rPr lang="en-US" altLang="ko-KR" sz="1800" b="0" dirty="0"/>
              <a:t>1993</a:t>
            </a:r>
            <a:r>
              <a:rPr lang="ko-KR" altLang="en-US" sz="1800" b="0" dirty="0"/>
              <a:t>년판 유도분만 임상관리지침을 인용한 것이라고 인정하였으나</a:t>
            </a:r>
            <a:r>
              <a:rPr lang="en-US" altLang="ko-KR" sz="1800" b="0" dirty="0"/>
              <a:t>, </a:t>
            </a:r>
            <a:r>
              <a:rPr lang="ko-KR" altLang="en-US" sz="1800" b="0" dirty="0"/>
              <a:t>위 </a:t>
            </a:r>
            <a:r>
              <a:rPr lang="ko-KR" altLang="en-US" sz="1800" b="0" dirty="0" smtClean="0"/>
              <a:t>산과 학 </a:t>
            </a:r>
            <a:r>
              <a:rPr lang="ko-KR" altLang="en-US" sz="1800" b="0" dirty="0"/>
              <a:t>교과서 </a:t>
            </a:r>
            <a:r>
              <a:rPr lang="en-US" altLang="ko-KR" sz="1800" b="0" dirty="0"/>
              <a:t>716</a:t>
            </a:r>
            <a:r>
              <a:rPr lang="ko-KR" altLang="en-US" sz="1800" b="0" dirty="0"/>
              <a:t>면</a:t>
            </a:r>
            <a:r>
              <a:rPr lang="en-US" altLang="ko-KR" sz="1800" b="0" dirty="0"/>
              <a:t>, 719</a:t>
            </a:r>
            <a:r>
              <a:rPr lang="ko-KR" altLang="en-US" sz="1800" b="0" dirty="0"/>
              <a:t>면에 의하면 위 </a:t>
            </a:r>
            <a:r>
              <a:rPr lang="ko-KR" altLang="en-US" sz="1800" b="0" dirty="0" smtClean="0"/>
              <a:t>산과 학 </a:t>
            </a:r>
            <a:r>
              <a:rPr lang="ko-KR" altLang="en-US" sz="1800" b="0" dirty="0"/>
              <a:t>교과서가 인용한 문헌은 미국산부인과학회가 </a:t>
            </a:r>
            <a:r>
              <a:rPr lang="en-US" altLang="ko-KR" sz="1800" b="0" dirty="0"/>
              <a:t>1993</a:t>
            </a:r>
            <a:r>
              <a:rPr lang="ko-KR" altLang="en-US" sz="1800" b="0" dirty="0"/>
              <a:t>년도에 편찬한 ‘프롤로그 </a:t>
            </a:r>
            <a:r>
              <a:rPr lang="ko-KR" altLang="en-US" sz="1800" b="0" dirty="0" smtClean="0"/>
              <a:t>산과 학 </a:t>
            </a:r>
            <a:r>
              <a:rPr lang="ko-KR" altLang="en-US" sz="1800" b="0" dirty="0"/>
              <a:t>교과서’ 제</a:t>
            </a:r>
            <a:r>
              <a:rPr lang="en-US" altLang="ko-KR" sz="1800" b="0" dirty="0"/>
              <a:t>3</a:t>
            </a:r>
            <a:r>
              <a:rPr lang="ko-KR" altLang="en-US" sz="1800" b="0" dirty="0"/>
              <a:t>판으로 보이므로</a:t>
            </a:r>
            <a:r>
              <a:rPr lang="en-US" altLang="ko-KR" sz="1800" b="0" dirty="0"/>
              <a:t>, </a:t>
            </a:r>
            <a:r>
              <a:rPr lang="ko-KR" altLang="en-US" sz="1800" b="0" dirty="0"/>
              <a:t>미국산부인과학회의 위 지침이 </a:t>
            </a:r>
            <a:r>
              <a:rPr lang="en-US" altLang="ko-KR" sz="1800" b="0" dirty="0"/>
              <a:t>2009</a:t>
            </a:r>
            <a:r>
              <a:rPr lang="ko-KR" altLang="en-US" sz="1800" b="0" dirty="0"/>
              <a:t>년도에 수정되었다 하더라도 위 </a:t>
            </a:r>
            <a:r>
              <a:rPr lang="ko-KR" altLang="en-US" sz="1800" b="0" dirty="0" smtClean="0"/>
              <a:t>산과 학 </a:t>
            </a:r>
            <a:r>
              <a:rPr lang="ko-KR" altLang="en-US" sz="1800" b="0" dirty="0"/>
              <a:t>교과서에 기재된 내용이 실질적으로 변경되었다고 보기 어렵다</a:t>
            </a:r>
            <a:r>
              <a:rPr lang="en-US" altLang="ko-KR" sz="1800" b="0" dirty="0" smtClean="0"/>
              <a:t>.</a:t>
            </a:r>
          </a:p>
          <a:p>
            <a:pPr marL="0" indent="0">
              <a:buNone/>
            </a:pPr>
            <a:r>
              <a:rPr lang="en-US" altLang="ko-KR" sz="1800" b="0" dirty="0"/>
              <a:t/>
            </a:r>
            <a:br>
              <a:rPr lang="en-US" altLang="ko-KR" sz="1800" b="0" dirty="0"/>
            </a:br>
            <a:r>
              <a:rPr lang="ko-KR" altLang="en-US" sz="1800" b="0" dirty="0" smtClean="0"/>
              <a:t>결국 </a:t>
            </a:r>
            <a:r>
              <a:rPr lang="ko-KR" altLang="en-US" sz="1800" b="0" dirty="0"/>
              <a:t>원심이 근거로 삼은 자료들만으로는</a:t>
            </a:r>
            <a:r>
              <a:rPr lang="en-US" altLang="ko-KR" sz="1800" b="0" dirty="0"/>
              <a:t>, </a:t>
            </a:r>
            <a:r>
              <a:rPr lang="ko-KR" altLang="en-US" sz="1800" b="0" dirty="0"/>
              <a:t>대한산부인과학회가 편찬한 위 </a:t>
            </a:r>
            <a:r>
              <a:rPr lang="ko-KR" altLang="en-US" sz="1800" b="0" dirty="0" smtClean="0"/>
              <a:t>산과 학 </a:t>
            </a:r>
            <a:r>
              <a:rPr lang="ko-KR" altLang="en-US" sz="1800" b="0" dirty="0"/>
              <a:t>교과서에 기재된 내용과 달리</a:t>
            </a:r>
            <a:r>
              <a:rPr lang="en-US" altLang="ko-KR" sz="1800" b="0" dirty="0"/>
              <a:t>, </a:t>
            </a:r>
            <a:r>
              <a:rPr lang="ko-KR" altLang="en-US" sz="1800" b="0" dirty="0"/>
              <a:t>옥시토신을 사용하여 유도분만을 시행하는 경우에 </a:t>
            </a:r>
            <a:r>
              <a:rPr lang="ko-KR" altLang="en-US" sz="1800" b="0" dirty="0" smtClean="0"/>
              <a:t>양수 색 전 증이 </a:t>
            </a:r>
            <a:r>
              <a:rPr lang="ko-KR" altLang="en-US" sz="1800" b="0" dirty="0"/>
              <a:t>옥시토신의 사용으로 인하여 발생이 예상되는 위험이라거나 망인의 분만 당시인 </a:t>
            </a:r>
            <a:r>
              <a:rPr lang="en-US" altLang="ko-KR" sz="1800" b="0" dirty="0"/>
              <a:t>2008</a:t>
            </a:r>
            <a:r>
              <a:rPr lang="ko-KR" altLang="en-US" sz="1800" b="0" dirty="0"/>
              <a:t>년도 의료수준에 비추어 볼 때 옥시토신의 사용으로 인하여 </a:t>
            </a:r>
            <a:r>
              <a:rPr lang="ko-KR" altLang="en-US" sz="1800" b="0" dirty="0" smtClean="0"/>
              <a:t>양수 색 전 증의 </a:t>
            </a:r>
            <a:r>
              <a:rPr lang="ko-KR" altLang="en-US" sz="1800" b="0" dirty="0"/>
              <a:t>발생이 예견될 수 있었다고 보기 어렵다</a:t>
            </a:r>
            <a:r>
              <a:rPr lang="en-US" altLang="ko-KR" sz="1800" b="0" dirty="0" smtClean="0"/>
              <a:t>.</a:t>
            </a:r>
          </a:p>
          <a:p>
            <a:pPr marL="0" indent="0">
              <a:buNone/>
            </a:pPr>
            <a:r>
              <a:rPr lang="en-US" altLang="ko-KR" sz="1800" b="0" dirty="0"/>
              <a:t/>
            </a:r>
            <a:br>
              <a:rPr lang="en-US" altLang="ko-KR" sz="1800" b="0" dirty="0"/>
            </a:br>
            <a:r>
              <a:rPr lang="ko-KR" altLang="en-US" sz="1800" b="0" dirty="0" smtClean="0"/>
              <a:t>따라서 </a:t>
            </a:r>
            <a:r>
              <a:rPr lang="ko-KR" altLang="en-US" sz="1800" b="0" dirty="0"/>
              <a:t>이러한 사정들을 앞서 본 법리에 비추어 살펴보면</a:t>
            </a:r>
            <a:r>
              <a:rPr lang="en-US" altLang="ko-KR" sz="1800" b="0" dirty="0"/>
              <a:t>, </a:t>
            </a:r>
            <a:r>
              <a:rPr lang="ko-KR" altLang="en-US" sz="1800" b="0" dirty="0"/>
              <a:t>망인의 분만 당시 피고 병원 의료진에게 </a:t>
            </a:r>
            <a:r>
              <a:rPr lang="ko-KR" altLang="en-US" sz="1800" b="0" dirty="0">
                <a:solidFill>
                  <a:srgbClr val="00B0F0"/>
                </a:solidFill>
              </a:rPr>
              <a:t>옥시토신을 사용한 유도분만으로 인하여 </a:t>
            </a:r>
            <a:r>
              <a:rPr lang="ko-KR" altLang="en-US" sz="1800" b="0" dirty="0" smtClean="0">
                <a:solidFill>
                  <a:srgbClr val="00B0F0"/>
                </a:solidFill>
              </a:rPr>
              <a:t>양수 </a:t>
            </a:r>
            <a:r>
              <a:rPr lang="ko-KR" altLang="en-US" sz="1800" b="0" dirty="0" err="1" smtClean="0">
                <a:solidFill>
                  <a:srgbClr val="00B0F0"/>
                </a:solidFill>
              </a:rPr>
              <a:t>색전증이</a:t>
            </a:r>
            <a:r>
              <a:rPr lang="ko-KR" altLang="en-US" sz="1800" b="0" dirty="0" smtClean="0">
                <a:solidFill>
                  <a:srgbClr val="00B0F0"/>
                </a:solidFill>
              </a:rPr>
              <a:t> </a:t>
            </a:r>
            <a:r>
              <a:rPr lang="ko-KR" altLang="en-US" sz="1800" b="0" dirty="0">
                <a:solidFill>
                  <a:srgbClr val="00B0F0"/>
                </a:solidFill>
              </a:rPr>
              <a:t>발생할 수 있다는 후유증이나 부작용 등에 대하여 설명의무가 있었다고 보기는 어렵다</a:t>
            </a:r>
            <a:r>
              <a:rPr lang="en-US" altLang="ko-KR" sz="1800" b="0" dirty="0" smtClean="0"/>
              <a:t>.</a:t>
            </a:r>
            <a:endParaRPr lang="ko-KR" altLang="en-US" sz="1800" b="0" dirty="0"/>
          </a:p>
        </p:txBody>
      </p:sp>
      <p:sp>
        <p:nvSpPr>
          <p:cNvPr id="5" name="제목 1"/>
          <p:cNvSpPr>
            <a:spLocks noGrp="1"/>
          </p:cNvSpPr>
          <p:nvPr>
            <p:ph type="title"/>
          </p:nvPr>
        </p:nvSpPr>
        <p:spPr>
          <a:xfrm>
            <a:off x="0" y="332656"/>
            <a:ext cx="8964488" cy="764307"/>
          </a:xfrm>
        </p:spPr>
        <p:txBody>
          <a:bodyPr/>
          <a:lstStyle/>
          <a:p>
            <a:r>
              <a:rPr lang="ko-KR" altLang="en-US" sz="2000" dirty="0"/>
              <a:t>옥시토신 제품설명서 및 의약품 허가사항에 그 부작용으로 </a:t>
            </a:r>
            <a:r>
              <a:rPr lang="ko-KR" altLang="en-US" sz="2000" dirty="0" smtClean="0"/>
              <a:t>양수 색 전 증을 </a:t>
            </a:r>
            <a:r>
              <a:rPr lang="ko-KR" altLang="en-US" sz="2000" dirty="0"/>
              <a:t>일으킬 가능성이 </a:t>
            </a:r>
            <a:r>
              <a:rPr lang="ko-KR" altLang="en-US" sz="2000" dirty="0" smtClean="0"/>
              <a:t>있다고 하여 패소 한 원심 판결을 상급심에서 부정한 사례  </a:t>
            </a:r>
            <a:endParaRPr lang="ko-KR" altLang="en-US" sz="2000" dirty="0"/>
          </a:p>
        </p:txBody>
      </p:sp>
    </p:spTree>
    <p:extLst>
      <p:ext uri="{BB962C8B-B14F-4D97-AF65-F5344CB8AC3E}">
        <p14:creationId xmlns:p14="http://schemas.microsoft.com/office/powerpoint/2010/main" val="237619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399841"/>
            <a:ext cx="7973888" cy="563563"/>
          </a:xfrm>
        </p:spPr>
        <p:txBody>
          <a:bodyPr/>
          <a:lstStyle/>
          <a:p>
            <a:r>
              <a:rPr lang="ko-KR" altLang="en-US" sz="2400" dirty="0"/>
              <a:t>의료법상 의료기관 </a:t>
            </a:r>
            <a:r>
              <a:rPr lang="ko-KR" altLang="en-US" sz="2400" dirty="0" smtClean="0"/>
              <a:t>중복개설</a:t>
            </a:r>
            <a:r>
              <a:rPr lang="en-US" altLang="ko-KR" sz="2400" dirty="0"/>
              <a:t> </a:t>
            </a:r>
            <a:r>
              <a:rPr lang="en-US" altLang="ko-KR" sz="2400" dirty="0" smtClean="0"/>
              <a:t>, </a:t>
            </a:r>
            <a:r>
              <a:rPr lang="ko-KR" altLang="en-US" sz="2400" dirty="0" smtClean="0"/>
              <a:t>운영 </a:t>
            </a:r>
            <a:r>
              <a:rPr lang="ko-KR" altLang="en-US" sz="2400" dirty="0"/>
              <a:t>금지 </a:t>
            </a:r>
            <a:r>
              <a:rPr lang="ko-KR" altLang="en-US" sz="2400" dirty="0" smtClean="0"/>
              <a:t>원칙</a:t>
            </a:r>
            <a:r>
              <a:rPr lang="en-US" altLang="ko-KR" sz="2400" dirty="0" smtClean="0"/>
              <a:t/>
            </a:r>
            <a:br>
              <a:rPr lang="en-US" altLang="ko-KR" sz="2400" dirty="0" smtClean="0"/>
            </a:br>
            <a:r>
              <a:rPr lang="ko-KR" altLang="en-US" sz="2400" dirty="0" smtClean="0"/>
              <a:t> </a:t>
            </a:r>
            <a:r>
              <a:rPr lang="en-US" altLang="ko-KR" sz="2400" dirty="0"/>
              <a:t>[</a:t>
            </a:r>
            <a:r>
              <a:rPr lang="ko-KR" altLang="en-US" sz="2400" dirty="0"/>
              <a:t>대법원 </a:t>
            </a:r>
            <a:r>
              <a:rPr lang="en-US" altLang="ko-KR" sz="2400" dirty="0"/>
              <a:t>2018. 7. 12. </a:t>
            </a:r>
            <a:r>
              <a:rPr lang="ko-KR" altLang="en-US" sz="2400" dirty="0"/>
              <a:t>선고 </a:t>
            </a:r>
            <a:r>
              <a:rPr lang="ko-KR" altLang="en-US" sz="2400" dirty="0" smtClean="0"/>
              <a:t>판결</a:t>
            </a:r>
            <a:r>
              <a:rPr lang="en-US" altLang="ko-KR" sz="2400" dirty="0"/>
              <a:t>]</a:t>
            </a:r>
            <a:endParaRPr lang="ko-KR" altLang="en-US" sz="2400" dirty="0"/>
          </a:p>
        </p:txBody>
      </p:sp>
      <p:sp>
        <p:nvSpPr>
          <p:cNvPr id="3" name="내용 개체 틀 2"/>
          <p:cNvSpPr>
            <a:spLocks noGrp="1"/>
          </p:cNvSpPr>
          <p:nvPr>
            <p:ph idx="1"/>
          </p:nvPr>
        </p:nvSpPr>
        <p:spPr>
          <a:xfrm>
            <a:off x="0" y="1268760"/>
            <a:ext cx="9036496" cy="5256584"/>
          </a:xfrm>
        </p:spPr>
        <p:txBody>
          <a:bodyPr/>
          <a:lstStyle/>
          <a:p>
            <a:pPr marL="0" indent="0">
              <a:buNone/>
            </a:pPr>
            <a:r>
              <a:rPr lang="ko-KR" altLang="en-US" sz="2000" dirty="0" smtClean="0"/>
              <a:t>◇ 의료법 </a:t>
            </a:r>
            <a:r>
              <a:rPr lang="ko-KR" altLang="en-US" sz="2000" dirty="0"/>
              <a:t>제</a:t>
            </a:r>
            <a:r>
              <a:rPr lang="en-US" altLang="ko-KR" sz="2000" dirty="0"/>
              <a:t>33</a:t>
            </a:r>
            <a:r>
              <a:rPr lang="ko-KR" altLang="en-US" sz="2000" dirty="0"/>
              <a:t>조 제</a:t>
            </a:r>
            <a:r>
              <a:rPr lang="en-US" altLang="ko-KR" sz="2000" dirty="0"/>
              <a:t>8</a:t>
            </a:r>
            <a:r>
              <a:rPr lang="ko-KR" altLang="en-US" sz="2000" dirty="0"/>
              <a:t>항 본문의 의료기관 </a:t>
            </a:r>
            <a:r>
              <a:rPr lang="en-US" altLang="ko-KR" sz="2000" dirty="0"/>
              <a:t>1</a:t>
            </a:r>
            <a:r>
              <a:rPr lang="ko-KR" altLang="en-US" sz="2000" dirty="0"/>
              <a:t>인 </a:t>
            </a:r>
            <a:r>
              <a:rPr lang="en-US" altLang="ko-KR" sz="2000" dirty="0"/>
              <a:t>1</a:t>
            </a:r>
            <a:r>
              <a:rPr lang="ko-KR" altLang="en-US" sz="2000" dirty="0"/>
              <a:t>개설</a:t>
            </a:r>
            <a:r>
              <a:rPr lang="en-US" altLang="ko-KR" sz="2000" dirty="0"/>
              <a:t>․</a:t>
            </a:r>
            <a:r>
              <a:rPr lang="ko-KR" altLang="en-US" sz="2000" dirty="0"/>
              <a:t>운영 원칙에 </a:t>
            </a:r>
            <a:endParaRPr lang="en-US" altLang="ko-KR" sz="2000" dirty="0" smtClean="0"/>
          </a:p>
          <a:p>
            <a:pPr marL="0" indent="0">
              <a:buNone/>
            </a:pPr>
            <a:r>
              <a:rPr lang="ko-KR" altLang="en-US" sz="2000" dirty="0" smtClean="0"/>
              <a:t>위반한 </a:t>
            </a:r>
            <a:r>
              <a:rPr lang="ko-KR" altLang="en-US" sz="2000" dirty="0"/>
              <a:t>행위의 의미 및 </a:t>
            </a:r>
            <a:r>
              <a:rPr lang="ko-KR" altLang="en-US" sz="2000" dirty="0" smtClean="0"/>
              <a:t>판단기준 ◇</a:t>
            </a:r>
            <a:endParaRPr lang="en-US" altLang="ko-KR" sz="2000" dirty="0" smtClean="0"/>
          </a:p>
          <a:p>
            <a:pPr marL="0" indent="0">
              <a:buNone/>
            </a:pPr>
            <a:r>
              <a:rPr lang="ko-KR" altLang="en-US" sz="2000" dirty="0"/>
              <a:t/>
            </a:r>
            <a:br>
              <a:rPr lang="ko-KR" altLang="en-US" sz="2000" dirty="0"/>
            </a:br>
            <a:r>
              <a:rPr lang="ko-KR" altLang="en-US" sz="2000" dirty="0"/>
              <a:t>  </a:t>
            </a:r>
            <a:r>
              <a:rPr lang="ko-KR" altLang="en-US" sz="2000" b="0" dirty="0"/>
              <a:t>의료법 제</a:t>
            </a:r>
            <a:r>
              <a:rPr lang="en-US" altLang="ko-KR" sz="2000" b="0" dirty="0"/>
              <a:t>4</a:t>
            </a:r>
            <a:r>
              <a:rPr lang="ko-KR" altLang="en-US" sz="2000" b="0" dirty="0"/>
              <a:t>조 제</a:t>
            </a:r>
            <a:r>
              <a:rPr lang="en-US" altLang="ko-KR" sz="2000" b="0" dirty="0"/>
              <a:t>2</a:t>
            </a:r>
            <a:r>
              <a:rPr lang="ko-KR" altLang="en-US" sz="2000" b="0" dirty="0"/>
              <a:t>항은 “의료인은 다른 의료인의 명의로 의료기관을 개설하거나 운영할 수 없다”라고 규정하고</a:t>
            </a:r>
            <a:r>
              <a:rPr lang="en-US" altLang="ko-KR" sz="2000" b="0" dirty="0"/>
              <a:t>, </a:t>
            </a:r>
            <a:r>
              <a:rPr lang="ko-KR" altLang="en-US" sz="2000" b="0" dirty="0"/>
              <a:t>의료법 제</a:t>
            </a:r>
            <a:r>
              <a:rPr lang="en-US" altLang="ko-KR" sz="2000" b="0" dirty="0"/>
              <a:t>33</a:t>
            </a:r>
            <a:r>
              <a:rPr lang="ko-KR" altLang="en-US" sz="2000" b="0" dirty="0"/>
              <a:t>조 제</a:t>
            </a:r>
            <a:r>
              <a:rPr lang="en-US" altLang="ko-KR" sz="2000" b="0" dirty="0"/>
              <a:t>8</a:t>
            </a:r>
            <a:r>
              <a:rPr lang="ko-KR" altLang="en-US" sz="2000" b="0" dirty="0"/>
              <a:t>항 본문은 “의료인은 어떠한 명목으로도 둘 이상의 의료기관을 개설</a:t>
            </a:r>
            <a:r>
              <a:rPr lang="en-US" altLang="ko-KR" sz="2000" b="0" dirty="0"/>
              <a:t>․</a:t>
            </a:r>
            <a:r>
              <a:rPr lang="ko-KR" altLang="en-US" sz="2000" b="0" dirty="0"/>
              <a:t>운영할 수 없다”라고 규정하고 있다</a:t>
            </a:r>
            <a:r>
              <a:rPr lang="en-US" altLang="ko-KR" sz="2000" b="0" dirty="0"/>
              <a:t>(</a:t>
            </a:r>
            <a:r>
              <a:rPr lang="ko-KR" altLang="en-US" sz="2000" b="0" dirty="0"/>
              <a:t>이하 의료법 제</a:t>
            </a:r>
            <a:r>
              <a:rPr lang="en-US" altLang="ko-KR" sz="2000" b="0" dirty="0"/>
              <a:t>33</a:t>
            </a:r>
            <a:r>
              <a:rPr lang="ko-KR" altLang="en-US" sz="2000" b="0" dirty="0"/>
              <a:t>조 제</a:t>
            </a:r>
            <a:r>
              <a:rPr lang="en-US" altLang="ko-KR" sz="2000" b="0" dirty="0"/>
              <a:t>8</a:t>
            </a:r>
            <a:r>
              <a:rPr lang="ko-KR" altLang="en-US" sz="2000" b="0" dirty="0"/>
              <a:t>항 본문의 금지규정을 ‘</a:t>
            </a:r>
            <a:r>
              <a:rPr lang="en-US" altLang="ko-KR" sz="2000" b="0" dirty="0"/>
              <a:t>1</a:t>
            </a:r>
            <a:r>
              <a:rPr lang="ko-KR" altLang="en-US" sz="2000" b="0" dirty="0"/>
              <a:t>인 </a:t>
            </a:r>
            <a:r>
              <a:rPr lang="en-US" altLang="ko-KR" sz="2000" b="0" dirty="0"/>
              <a:t>1</a:t>
            </a:r>
            <a:r>
              <a:rPr lang="ko-KR" altLang="en-US" sz="2000" b="0" dirty="0"/>
              <a:t>개설</a:t>
            </a:r>
            <a:r>
              <a:rPr lang="en-US" altLang="ko-KR" sz="2000" b="0" dirty="0"/>
              <a:t>․</a:t>
            </a:r>
            <a:r>
              <a:rPr lang="ko-KR" altLang="en-US" sz="2000" b="0" dirty="0"/>
              <a:t>운영 원칙‘이라 한다</a:t>
            </a:r>
            <a:r>
              <a:rPr lang="en-US" altLang="ko-KR" sz="2000" b="0" dirty="0"/>
              <a:t>).</a:t>
            </a:r>
            <a:br>
              <a:rPr lang="en-US" altLang="ko-KR" sz="2000" b="0" dirty="0"/>
            </a:br>
            <a:r>
              <a:rPr lang="en-US" altLang="ko-KR" sz="2000" b="0" dirty="0"/>
              <a:t>  </a:t>
            </a:r>
            <a:r>
              <a:rPr lang="ko-KR" altLang="en-US" sz="2000" b="0" dirty="0"/>
              <a:t>이러한 의료법의 규정 내용 등에 비추어 보면</a:t>
            </a:r>
            <a:r>
              <a:rPr lang="en-US" altLang="ko-KR" sz="2000" b="0" dirty="0"/>
              <a:t>, 1</a:t>
            </a:r>
            <a:r>
              <a:rPr lang="ko-KR" altLang="en-US" sz="2000" b="0" dirty="0"/>
              <a:t>인 </a:t>
            </a:r>
            <a:r>
              <a:rPr lang="en-US" altLang="ko-KR" sz="2000" b="0" dirty="0"/>
              <a:t>1</a:t>
            </a:r>
            <a:r>
              <a:rPr lang="ko-KR" altLang="en-US" sz="2000" b="0" dirty="0"/>
              <a:t>개설</a:t>
            </a:r>
            <a:r>
              <a:rPr lang="en-US" altLang="ko-KR" sz="2000" b="0" dirty="0"/>
              <a:t>․</a:t>
            </a:r>
            <a:r>
              <a:rPr lang="ko-KR" altLang="en-US" sz="2000" b="0" dirty="0"/>
              <a:t>운영 원칙에 반하는 행위 중</a:t>
            </a:r>
            <a:r>
              <a:rPr lang="en-US" altLang="ko-KR" sz="2000" b="0" dirty="0"/>
              <a:t>, </a:t>
            </a:r>
            <a:r>
              <a:rPr lang="ko-KR" altLang="en-US" sz="2000" b="0" dirty="0"/>
              <a:t>의료기관의 중복 개설이란 ‘이미 자신의 명의로 의료기관을 개설한 의료인이 다른 의료인 등의 명의로 개설한 의료기관에서 직접 의료행위를 하거나 자신의 주관 아래 무자격자로 하여금 의료행위를 하게 하는 경우’를</a:t>
            </a:r>
            <a:r>
              <a:rPr lang="en-US" altLang="ko-KR" sz="2000" b="0" dirty="0"/>
              <a:t>, </a:t>
            </a:r>
            <a:r>
              <a:rPr lang="ko-KR" altLang="en-US" sz="2000" b="0" dirty="0"/>
              <a:t>그와 구분되는 의료기관의 중복 운영이란 ‘의료인이 둘 이상의 의료기관에 대하여 그 존폐</a:t>
            </a:r>
            <a:r>
              <a:rPr lang="en-US" altLang="ko-KR" sz="2000" b="0" dirty="0"/>
              <a:t>․</a:t>
            </a:r>
            <a:r>
              <a:rPr lang="ko-KR" altLang="en-US" sz="2000" b="0" dirty="0"/>
              <a:t>이전</a:t>
            </a:r>
            <a:r>
              <a:rPr lang="en-US" altLang="ko-KR" sz="2000" b="0" dirty="0"/>
              <a:t>, </a:t>
            </a:r>
            <a:r>
              <a:rPr lang="ko-KR" altLang="en-US" sz="2000" b="0" dirty="0"/>
              <a:t>의료행위 시행 여부</a:t>
            </a:r>
            <a:r>
              <a:rPr lang="en-US" altLang="ko-KR" sz="2000" b="0" dirty="0"/>
              <a:t>, </a:t>
            </a:r>
            <a:r>
              <a:rPr lang="ko-KR" altLang="en-US" sz="2000" b="0" dirty="0"/>
              <a:t>자금 조달</a:t>
            </a:r>
            <a:r>
              <a:rPr lang="en-US" altLang="ko-KR" sz="2000" b="0" dirty="0"/>
              <a:t>, </a:t>
            </a:r>
            <a:r>
              <a:rPr lang="ko-KR" altLang="en-US" sz="2000" b="0" dirty="0"/>
              <a:t>인력</a:t>
            </a:r>
            <a:r>
              <a:rPr lang="en-US" altLang="ko-KR" sz="2000" b="0" dirty="0"/>
              <a:t>․</a:t>
            </a:r>
            <a:r>
              <a:rPr lang="ko-KR" altLang="en-US" sz="2000" b="0" dirty="0"/>
              <a:t>시설</a:t>
            </a:r>
            <a:r>
              <a:rPr lang="en-US" altLang="ko-KR" sz="2000" b="0" dirty="0"/>
              <a:t>․</a:t>
            </a:r>
            <a:r>
              <a:rPr lang="ko-KR" altLang="en-US" sz="2000" b="0" dirty="0"/>
              <a:t>장비의 충원과 관리</a:t>
            </a:r>
            <a:r>
              <a:rPr lang="en-US" altLang="ko-KR" sz="2000" b="0" dirty="0"/>
              <a:t>, </a:t>
            </a:r>
            <a:r>
              <a:rPr lang="ko-KR" altLang="en-US" sz="2000" b="0" dirty="0"/>
              <a:t>운영성과의 귀속</a:t>
            </a:r>
            <a:r>
              <a:rPr lang="en-US" altLang="ko-KR" sz="2000" b="0" dirty="0"/>
              <a:t>․</a:t>
            </a:r>
            <a:r>
              <a:rPr lang="ko-KR" altLang="en-US" sz="2000" b="0" dirty="0"/>
              <a:t>배분 등의 경영사항에 관하여 의사 결정 권한을 보유하면서 관련 업무를 처리하거나 처리하도록 하는 경우’를 뜻한다</a:t>
            </a:r>
            <a:r>
              <a:rPr lang="en-US" altLang="ko-KR" sz="2000" b="0" dirty="0"/>
              <a:t>. </a:t>
            </a:r>
            <a:endParaRPr lang="ko-KR" altLang="en-US" sz="2000" b="0" dirty="0"/>
          </a:p>
        </p:txBody>
      </p:sp>
    </p:spTree>
    <p:extLst>
      <p:ext uri="{BB962C8B-B14F-4D97-AF65-F5344CB8AC3E}">
        <p14:creationId xmlns:p14="http://schemas.microsoft.com/office/powerpoint/2010/main" val="301185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marL="0" indent="0">
              <a:buNone/>
            </a:pPr>
            <a:r>
              <a:rPr lang="ko-KR" altLang="en-US" sz="2000" b="0" dirty="0">
                <a:solidFill>
                  <a:srgbClr val="00B0F0"/>
                </a:solidFill>
              </a:rPr>
              <a:t>의료기관의 중복 운영에 해당하면 중복 개설에 해당하지 않더라도 </a:t>
            </a:r>
            <a:r>
              <a:rPr lang="en-US" altLang="ko-KR" sz="2000" b="0" dirty="0">
                <a:solidFill>
                  <a:srgbClr val="00B0F0"/>
                </a:solidFill>
              </a:rPr>
              <a:t>1</a:t>
            </a:r>
            <a:r>
              <a:rPr lang="ko-KR" altLang="en-US" sz="2000" b="0" dirty="0">
                <a:solidFill>
                  <a:srgbClr val="00B0F0"/>
                </a:solidFill>
              </a:rPr>
              <a:t>인 </a:t>
            </a:r>
            <a:r>
              <a:rPr lang="en-US" altLang="ko-KR" sz="2000" b="0" dirty="0">
                <a:solidFill>
                  <a:srgbClr val="00B0F0"/>
                </a:solidFill>
              </a:rPr>
              <a:t>1</a:t>
            </a:r>
            <a:r>
              <a:rPr lang="ko-KR" altLang="en-US" sz="2000" b="0" dirty="0">
                <a:solidFill>
                  <a:srgbClr val="00B0F0"/>
                </a:solidFill>
              </a:rPr>
              <a:t>개설</a:t>
            </a:r>
            <a:r>
              <a:rPr lang="en-US" altLang="ko-KR" sz="2000" b="0" dirty="0">
                <a:solidFill>
                  <a:srgbClr val="00B0F0"/>
                </a:solidFill>
              </a:rPr>
              <a:t>․</a:t>
            </a:r>
            <a:r>
              <a:rPr lang="ko-KR" altLang="en-US" sz="2000" b="0" dirty="0">
                <a:solidFill>
                  <a:srgbClr val="00B0F0"/>
                </a:solidFill>
              </a:rPr>
              <a:t>운영 원칙에 위반한 것이 된다</a:t>
            </a:r>
            <a:r>
              <a:rPr lang="en-US" altLang="ko-KR" sz="2000" b="0" dirty="0" smtClean="0">
                <a:solidFill>
                  <a:srgbClr val="00B0F0"/>
                </a:solidFill>
              </a:rPr>
              <a:t>.</a:t>
            </a:r>
          </a:p>
          <a:p>
            <a:pPr marL="0" indent="0">
              <a:buNone/>
            </a:pPr>
            <a:r>
              <a:rPr lang="en-US" altLang="ko-KR" sz="2000" b="0" dirty="0"/>
              <a:t/>
            </a:r>
            <a:br>
              <a:rPr lang="en-US" altLang="ko-KR" sz="2000" b="0" dirty="0"/>
            </a:br>
            <a:r>
              <a:rPr lang="en-US" altLang="ko-KR" sz="2000" b="0" dirty="0"/>
              <a:t>  </a:t>
            </a:r>
            <a:r>
              <a:rPr lang="ko-KR" altLang="en-US" sz="2000" b="0" dirty="0"/>
              <a:t>나아가 구체적인 사안에서 </a:t>
            </a:r>
            <a:r>
              <a:rPr lang="en-US" altLang="ko-KR" sz="2000" b="0" dirty="0"/>
              <a:t>1</a:t>
            </a:r>
            <a:r>
              <a:rPr lang="ko-KR" altLang="en-US" sz="2000" b="0" dirty="0"/>
              <a:t>인 </a:t>
            </a:r>
            <a:r>
              <a:rPr lang="en-US" altLang="ko-KR" sz="2000" b="0" dirty="0"/>
              <a:t>1</a:t>
            </a:r>
            <a:r>
              <a:rPr lang="ko-KR" altLang="en-US" sz="2000" b="0" dirty="0"/>
              <a:t>개설</a:t>
            </a:r>
            <a:r>
              <a:rPr lang="en-US" altLang="ko-KR" sz="2000" b="0" dirty="0"/>
              <a:t>․</a:t>
            </a:r>
            <a:r>
              <a:rPr lang="ko-KR" altLang="en-US" sz="2000" b="0" dirty="0"/>
              <a:t>운영 원칙에 어긋나는 의료기관의 중복 운영에 해당하는지를 판단할 때에는 위와 같은 운영자로서의 지위 유무</a:t>
            </a:r>
            <a:r>
              <a:rPr lang="en-US" altLang="ko-KR" sz="2000" b="0" dirty="0"/>
              <a:t>, </a:t>
            </a:r>
            <a:r>
              <a:rPr lang="ko-KR" altLang="en-US" sz="2000" b="0" dirty="0"/>
              <a:t>즉 둘 이상의 의료기관 개설 과정</a:t>
            </a:r>
            <a:r>
              <a:rPr lang="en-US" altLang="ko-KR" sz="2000" b="0" dirty="0"/>
              <a:t>, </a:t>
            </a:r>
            <a:r>
              <a:rPr lang="ko-KR" altLang="en-US" sz="2000" b="0" dirty="0"/>
              <a:t>개설명의자의 역할과 경영에 관여하고 있다고 지목된 다른 의료인과의 관계</a:t>
            </a:r>
            <a:r>
              <a:rPr lang="en-US" altLang="ko-KR" sz="2000" b="0" dirty="0"/>
              <a:t>, </a:t>
            </a:r>
            <a:r>
              <a:rPr lang="ko-KR" altLang="en-US" sz="2000" b="0" dirty="0"/>
              <a:t>자금 조달 방식</a:t>
            </a:r>
            <a:r>
              <a:rPr lang="en-US" altLang="ko-KR" sz="2000" b="0" dirty="0"/>
              <a:t>, </a:t>
            </a:r>
            <a:r>
              <a:rPr lang="ko-KR" altLang="en-US" sz="2000" b="0" dirty="0"/>
              <a:t>경영에 관한 의사 결정 구조</a:t>
            </a:r>
            <a:r>
              <a:rPr lang="en-US" altLang="ko-KR" sz="2000" b="0" dirty="0"/>
              <a:t>, </a:t>
            </a:r>
            <a:r>
              <a:rPr lang="ko-KR" altLang="en-US" sz="2000" b="0" dirty="0"/>
              <a:t>실무자에 대한 지휘</a:t>
            </a:r>
            <a:r>
              <a:rPr lang="en-US" altLang="ko-KR" sz="2000" b="0" dirty="0"/>
              <a:t>․</a:t>
            </a:r>
            <a:r>
              <a:rPr lang="ko-KR" altLang="en-US" sz="2000" b="0" dirty="0"/>
              <a:t>감독권 행사 주체</a:t>
            </a:r>
            <a:r>
              <a:rPr lang="en-US" altLang="ko-KR" sz="2000" b="0" dirty="0"/>
              <a:t>, </a:t>
            </a:r>
            <a:r>
              <a:rPr lang="ko-KR" altLang="en-US" sz="2000" b="0" dirty="0"/>
              <a:t>운영성과의 분배 형태</a:t>
            </a:r>
            <a:r>
              <a:rPr lang="en-US" altLang="ko-KR" sz="2000" b="0" dirty="0"/>
              <a:t>, </a:t>
            </a:r>
            <a:r>
              <a:rPr lang="ko-KR" altLang="en-US" sz="2000" b="0" dirty="0"/>
              <a:t>다른 의료인이 운영하는 경영지원 업체가 있을 경우 그 경영지원 업체에 지출되는 비용 규모 및 거래 내용 등의 </a:t>
            </a:r>
            <a:r>
              <a:rPr lang="ko-KR" altLang="en-US" sz="2000" b="0" dirty="0" smtClean="0"/>
              <a:t>제반 사정을 </a:t>
            </a:r>
            <a:r>
              <a:rPr lang="ko-KR" altLang="en-US" sz="2000" b="0" dirty="0"/>
              <a:t>고려하여야 한다</a:t>
            </a:r>
            <a:r>
              <a:rPr lang="en-US" altLang="ko-KR" sz="2000" b="0" dirty="0"/>
              <a:t>. </a:t>
            </a:r>
            <a:r>
              <a:rPr lang="ko-KR" altLang="en-US" sz="2000" b="0" dirty="0"/>
              <a:t>이를 바탕으로</a:t>
            </a:r>
            <a:r>
              <a:rPr lang="en-US" altLang="ko-KR" sz="2000" b="0" dirty="0"/>
              <a:t>, </a:t>
            </a:r>
            <a:r>
              <a:rPr lang="ko-KR" altLang="en-US" sz="2000" b="0" dirty="0"/>
              <a:t>둘 이상의 의료기관이 의사 결정과 운영성과 귀속 등의 측면에서 특정 의료인에게 좌우되지 않고 각자 독자성을 유지하고 있는지</a:t>
            </a:r>
            <a:r>
              <a:rPr lang="en-US" altLang="ko-KR" sz="2000" b="0" dirty="0"/>
              <a:t>, </a:t>
            </a:r>
            <a:r>
              <a:rPr lang="ko-KR" altLang="en-US" sz="2000" b="0" dirty="0"/>
              <a:t>아니면 특정 의료인이 단순히 협력관계를 맺거나 경영지원 혹은 투자를 하는 정도를 넘어 둘 이상의 의료기관의 운영을 실질적으로 지배</a:t>
            </a:r>
            <a:r>
              <a:rPr lang="en-US" altLang="ko-KR" sz="2000" b="0" dirty="0"/>
              <a:t>․</a:t>
            </a:r>
            <a:r>
              <a:rPr lang="ko-KR" altLang="en-US" sz="2000" b="0" dirty="0"/>
              <a:t>관리하고 있는지를 살펴보아야 한다</a:t>
            </a:r>
            <a:r>
              <a:rPr lang="en-US" altLang="ko-KR" sz="2000" b="0" dirty="0"/>
              <a:t>.</a:t>
            </a:r>
            <a:endParaRPr lang="ko-KR" altLang="en-US" sz="2000" b="0" dirty="0"/>
          </a:p>
          <a:p>
            <a:endParaRPr lang="ko-KR" altLang="en-US" sz="2000" b="0" dirty="0"/>
          </a:p>
        </p:txBody>
      </p:sp>
      <p:sp>
        <p:nvSpPr>
          <p:cNvPr id="6" name="제목 1"/>
          <p:cNvSpPr>
            <a:spLocks noGrp="1"/>
          </p:cNvSpPr>
          <p:nvPr>
            <p:ph type="title"/>
          </p:nvPr>
        </p:nvSpPr>
        <p:spPr>
          <a:xfrm>
            <a:off x="179512" y="399841"/>
            <a:ext cx="7973888" cy="563563"/>
          </a:xfrm>
        </p:spPr>
        <p:txBody>
          <a:bodyPr/>
          <a:lstStyle/>
          <a:p>
            <a:r>
              <a:rPr lang="ko-KR" altLang="en-US" sz="2400" dirty="0"/>
              <a:t>의료법상 의료기관 </a:t>
            </a:r>
            <a:r>
              <a:rPr lang="ko-KR" altLang="en-US" sz="2400" dirty="0" smtClean="0"/>
              <a:t>중복개설</a:t>
            </a:r>
            <a:r>
              <a:rPr lang="en-US" altLang="ko-KR" sz="2400" dirty="0"/>
              <a:t> </a:t>
            </a:r>
            <a:r>
              <a:rPr lang="en-US" altLang="ko-KR" sz="2400" dirty="0" smtClean="0"/>
              <a:t>, </a:t>
            </a:r>
            <a:r>
              <a:rPr lang="ko-KR" altLang="en-US" sz="2400" dirty="0" smtClean="0"/>
              <a:t>운영 </a:t>
            </a:r>
            <a:r>
              <a:rPr lang="ko-KR" altLang="en-US" sz="2400" dirty="0"/>
              <a:t>금지 </a:t>
            </a:r>
            <a:r>
              <a:rPr lang="ko-KR" altLang="en-US" sz="2400" dirty="0" smtClean="0"/>
              <a:t>원칙</a:t>
            </a:r>
            <a:r>
              <a:rPr lang="en-US" altLang="ko-KR" sz="2400" dirty="0" smtClean="0"/>
              <a:t/>
            </a:r>
            <a:br>
              <a:rPr lang="en-US" altLang="ko-KR" sz="2400" dirty="0" smtClean="0"/>
            </a:br>
            <a:r>
              <a:rPr lang="ko-KR" altLang="en-US" sz="2400" dirty="0" smtClean="0"/>
              <a:t> </a:t>
            </a:r>
            <a:r>
              <a:rPr lang="en-US" altLang="ko-KR" sz="2400" dirty="0"/>
              <a:t>[</a:t>
            </a:r>
            <a:r>
              <a:rPr lang="ko-KR" altLang="en-US" sz="2400" dirty="0"/>
              <a:t>대법원 </a:t>
            </a:r>
            <a:r>
              <a:rPr lang="en-US" altLang="ko-KR" sz="2400" dirty="0"/>
              <a:t>2018. 7. 12. </a:t>
            </a:r>
            <a:r>
              <a:rPr lang="ko-KR" altLang="en-US" sz="2400" dirty="0"/>
              <a:t>선고 </a:t>
            </a:r>
            <a:r>
              <a:rPr lang="ko-KR" altLang="en-US" sz="2400" dirty="0" smtClean="0"/>
              <a:t>판결</a:t>
            </a:r>
            <a:r>
              <a:rPr lang="en-US" altLang="ko-KR" sz="2400" dirty="0"/>
              <a:t>]</a:t>
            </a:r>
            <a:endParaRPr lang="ko-KR" altLang="en-US" sz="2400" dirty="0"/>
          </a:p>
        </p:txBody>
      </p:sp>
    </p:spTree>
    <p:extLst>
      <p:ext uri="{BB962C8B-B14F-4D97-AF65-F5344CB8AC3E}">
        <p14:creationId xmlns:p14="http://schemas.microsoft.com/office/powerpoint/2010/main" val="1269758416"/>
      </p:ext>
    </p:extLst>
  </p:cSld>
  <p:clrMapOvr>
    <a:masterClrMapping/>
  </p:clrMapOvr>
</p:sld>
</file>

<file path=ppt/theme/theme1.xml><?xml version="1.0" encoding="utf-8"?>
<a:theme xmlns:a="http://schemas.openxmlformats.org/drawingml/2006/main" name="01">
  <a:themeElements>
    <a:clrScheme name="01 2">
      <a:dk1>
        <a:srgbClr val="003366"/>
      </a:dk1>
      <a:lt1>
        <a:srgbClr val="FFFFFF"/>
      </a:lt1>
      <a:dk2>
        <a:srgbClr val="2E6272"/>
      </a:dk2>
      <a:lt2>
        <a:srgbClr val="B2B2B2"/>
      </a:lt2>
      <a:accent1>
        <a:srgbClr val="3984C9"/>
      </a:accent1>
      <a:accent2>
        <a:srgbClr val="77AE26"/>
      </a:accent2>
      <a:accent3>
        <a:srgbClr val="FFFFFF"/>
      </a:accent3>
      <a:accent4>
        <a:srgbClr val="002A56"/>
      </a:accent4>
      <a:accent5>
        <a:srgbClr val="AEC2E1"/>
      </a:accent5>
      <a:accent6>
        <a:srgbClr val="6B9D21"/>
      </a:accent6>
      <a:hlink>
        <a:srgbClr val="6E815B"/>
      </a:hlink>
      <a:folHlink>
        <a:srgbClr val="90A8B0"/>
      </a:folHlink>
    </a:clrScheme>
    <a:fontScheme name="0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ko-KR"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ko-KR"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01 1">
        <a:dk1>
          <a:srgbClr val="003366"/>
        </a:dk1>
        <a:lt1>
          <a:srgbClr val="FFFFFF"/>
        </a:lt1>
        <a:dk2>
          <a:srgbClr val="3C8196"/>
        </a:dk2>
        <a:lt2>
          <a:srgbClr val="B2B2B2"/>
        </a:lt2>
        <a:accent1>
          <a:srgbClr val="2C6AA2"/>
        </a:accent1>
        <a:accent2>
          <a:srgbClr val="77AE26"/>
        </a:accent2>
        <a:accent3>
          <a:srgbClr val="FFFFFF"/>
        </a:accent3>
        <a:accent4>
          <a:srgbClr val="002A56"/>
        </a:accent4>
        <a:accent5>
          <a:srgbClr val="ACB9CE"/>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01 2">
        <a:dk1>
          <a:srgbClr val="003366"/>
        </a:dk1>
        <a:lt1>
          <a:srgbClr val="FFFFFF"/>
        </a:lt1>
        <a:dk2>
          <a:srgbClr val="2E6272"/>
        </a:dk2>
        <a:lt2>
          <a:srgbClr val="B2B2B2"/>
        </a:lt2>
        <a:accent1>
          <a:srgbClr val="3984C9"/>
        </a:accent1>
        <a:accent2>
          <a:srgbClr val="77AE26"/>
        </a:accent2>
        <a:accent3>
          <a:srgbClr val="FFFFFF"/>
        </a:accent3>
        <a:accent4>
          <a:srgbClr val="002A56"/>
        </a:accent4>
        <a:accent5>
          <a:srgbClr val="AEC2E1"/>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01 3">
        <a:dk1>
          <a:srgbClr val="30311D"/>
        </a:dk1>
        <a:lt1>
          <a:srgbClr val="FFFFFF"/>
        </a:lt1>
        <a:dk2>
          <a:srgbClr val="4A5B1F"/>
        </a:dk2>
        <a:lt2>
          <a:srgbClr val="B2B2B2"/>
        </a:lt2>
        <a:accent1>
          <a:srgbClr val="907242"/>
        </a:accent1>
        <a:accent2>
          <a:srgbClr val="93B75F"/>
        </a:accent2>
        <a:accent3>
          <a:srgbClr val="FFFFFF"/>
        </a:accent3>
        <a:accent4>
          <a:srgbClr val="272817"/>
        </a:accent4>
        <a:accent5>
          <a:srgbClr val="C6BCB0"/>
        </a:accent5>
        <a:accent6>
          <a:srgbClr val="85A655"/>
        </a:accent6>
        <a:hlink>
          <a:srgbClr val="557B97"/>
        </a:hlink>
        <a:folHlink>
          <a:srgbClr val="A1A18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cdb2004222l</Template>
  <TotalTime>23770</TotalTime>
  <Words>7693</Words>
  <Application>Microsoft Office PowerPoint</Application>
  <PresentationFormat>화면 슬라이드 쇼(4:3)</PresentationFormat>
  <Paragraphs>295</Paragraphs>
  <Slides>54</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54</vt:i4>
      </vt:variant>
    </vt:vector>
  </HeadingPairs>
  <TitlesOfParts>
    <vt:vector size="61" baseType="lpstr">
      <vt:lpstr>굴림</vt:lpstr>
      <vt:lpstr>맑은 고딕</vt:lpstr>
      <vt:lpstr>휴먼엑스포</vt:lpstr>
      <vt:lpstr>Arial</vt:lpstr>
      <vt:lpstr>Verdana</vt:lpstr>
      <vt:lpstr>Wingdings</vt:lpstr>
      <vt:lpstr>01</vt:lpstr>
      <vt:lpstr>산부인과 의료분쟁사례</vt:lpstr>
      <vt:lpstr>경구피임제 복용 후 폐색전증으로 사망한 사례</vt:lpstr>
      <vt:lpstr>소파수술 시행 후 자궁 파열 및 S자 결장 천공이 발생한 사례</vt:lpstr>
      <vt:lpstr>자궁 경부 암 검사를 하였으나 판독 오류로 인하여  자궁 경부 암 이환을 발견하지 못한 사례</vt:lpstr>
      <vt:lpstr>자356 요 실금 수술’ 항목이 위헌·위법인지 여부(소극)</vt:lpstr>
      <vt:lpstr>옥시토신 제품설명서 및 의약품 허가사항에 그 부작용으로 양수 색 전 증을 일으킬 가능성이 있다고 하여 패소 한 원심 판결을 상급심에서 부정한 사례  </vt:lpstr>
      <vt:lpstr>옥시토신 제품설명서 및 의약품 허가사항에 그 부작용으로 양수 색 전 증을 일으킬 가능성이 있다고 하여 패소 한 원심 판결을 상급심에서 부정한 사례  </vt:lpstr>
      <vt:lpstr>의료법상 의료기관 중복개설 , 운영 금지 원칙  [대법원 2018. 7. 12. 선고 판결]</vt:lpstr>
      <vt:lpstr>의료법상 의료기관 중복개설 , 운영 금지 원칙  [대법원 2018. 7. 12. 선고 판결]</vt:lpstr>
      <vt:lpstr>자궁 내막 암으로 림프절제술 중 신정맥 손상에  따른 손해배상 요구 </vt:lpstr>
      <vt:lpstr>제왕절개술 후 수술부위 혈종에 대한 손해배상 요구</vt:lpstr>
      <vt:lpstr>자궁 경부 암 수술 후 급성신부전으로 사망함에 따른 손해배상 요구</vt:lpstr>
      <vt:lpstr>B형 간염 수직감염 및 간암 진단지연으로 사망에 따른 손해배상 요구</vt:lpstr>
      <vt:lpstr>자궁 적출 술 후 장 천공에 따른 손해배상 요구</vt:lpstr>
      <vt:lpstr>산전진단 관련 분쟁 </vt:lpstr>
      <vt:lpstr>산전진단 관련 분쟁 </vt:lpstr>
      <vt:lpstr>산전진단 관련 분쟁 </vt:lpstr>
      <vt:lpstr>자궁 내 태아 사망 </vt:lpstr>
      <vt:lpstr>자궁 내 태아 사망 </vt:lpstr>
      <vt:lpstr>자궁 내 태아 사망 </vt:lpstr>
      <vt:lpstr>자궁 내 태아 사망 </vt:lpstr>
      <vt:lpstr>자궁 내 태아 사망 </vt:lpstr>
      <vt:lpstr>자궁 내 태아 사망 </vt:lpstr>
      <vt:lpstr>임신 합병증 판례 </vt:lpstr>
      <vt:lpstr>임신 합병증 판례 </vt:lpstr>
      <vt:lpstr>임신 합병증 판례 </vt:lpstr>
      <vt:lpstr>태아 및  산모 관리 </vt:lpstr>
      <vt:lpstr>태아 및  산모 관리 </vt:lpstr>
      <vt:lpstr>태아 및  산모 관리 </vt:lpstr>
      <vt:lpstr>태아 및  산모 관리  (폐색전증)</vt:lpstr>
      <vt:lpstr>태아 및  산모 관리 (양수색전증)</vt:lpstr>
      <vt:lpstr>태아 및  산모 관리</vt:lpstr>
      <vt:lpstr>태아 및  산모 관리</vt:lpstr>
      <vt:lpstr>태아 및  산모 관리</vt:lpstr>
      <vt:lpstr>흡입 분만 </vt:lpstr>
      <vt:lpstr>흡입 분만 </vt:lpstr>
      <vt:lpstr>흡입 분만 </vt:lpstr>
      <vt:lpstr>흡입 분만 </vt:lpstr>
      <vt:lpstr>흡입 분만 </vt:lpstr>
      <vt:lpstr>견갑 난산 ,상완 신경 총 손상 </vt:lpstr>
      <vt:lpstr>견갑 난산 ,상완 신경 총 손상 </vt:lpstr>
      <vt:lpstr>임신 중독증  산모 사망 (전원의무 위반)</vt:lpstr>
      <vt:lpstr>자간 전 증, 태반 조기박리,  신생아 사망   </vt:lpstr>
      <vt:lpstr>자간 증 뇌 손상 </vt:lpstr>
      <vt:lpstr>분만 후 자간 증 , 산모사망 </vt:lpstr>
      <vt:lpstr>전자간증</vt:lpstr>
      <vt:lpstr>이완성 자궁 출혈</vt:lpstr>
      <vt:lpstr>산후 출혈  </vt:lpstr>
      <vt:lpstr>진통 도중 자궁 파열로 산모 ,신생아 사망 </vt:lpstr>
      <vt:lpstr>진통 도중 자궁 파열로 산모 ,신생아 사망 </vt:lpstr>
      <vt:lpstr>쌍 태아 제왕절개 후 폐 부종 사망 </vt:lpstr>
      <vt:lpstr>기타 주요 판례 </vt:lpstr>
      <vt:lpstr>기타 주요 판례 </vt:lpstr>
      <vt:lpstr>PowerPoint 프레젠테이션</vt:lpstr>
    </vt:vector>
  </TitlesOfParts>
  <Company>Guilddesign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이수연</dc:creator>
  <cp:lastModifiedBy>이수연</cp:lastModifiedBy>
  <cp:revision>76</cp:revision>
  <dcterms:created xsi:type="dcterms:W3CDTF">2016-10-14T04:23:50Z</dcterms:created>
  <dcterms:modified xsi:type="dcterms:W3CDTF">2018-10-04T10:37:00Z</dcterms:modified>
</cp:coreProperties>
</file>